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41F4A4-55F3-43FC-8585-0E7E84C5143C}">
  <a:tblStyle styleId="{4A41F4A4-55F3-43FC-8585-0E7E84C5143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Hello，everyone I am Siyang Jiang.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Today I like to present my paper named ArtFL: exploring date Exploiting Data Resolution in Federated Learning for Dynamic Runtime Inference via Multi-Scale Training.</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This work is </a:t>
            </a:r>
            <a:r>
              <a:rPr lang="en" sz="1000">
                <a:solidFill>
                  <a:schemeClr val="dk1"/>
                </a:solidFill>
              </a:rPr>
              <a:t>collaborated</a:t>
            </a:r>
            <a:r>
              <a:rPr lang="en" sz="1000">
                <a:solidFill>
                  <a:schemeClr val="dk1"/>
                </a:solidFill>
              </a:rPr>
              <a:t> with Dr. Xian Shuai and my advisor Prof. Guoliang Xing.</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d28ee44b1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d28ee44b1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d28ee44b1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d28ee44b1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d28ee44b1d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d28ee44b1d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da6f0d3da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da6f0d3da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d28ee44b1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d28ee44b1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d28ee44b1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d28ee44b1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d28ee44b1d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d28ee44b1d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da6f0d3da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da6f0d3da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70a20facd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70a20facd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would like to discuss why I f l works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fact, we transfer this problem to what the model learns from the multi-scale input. We find that it's the skill invariant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 So to prove our opinion we conducted an experiment involving class activation mapping. This demonstrates the specific areas that the the models focus on. For example, if a human being want to recognize a jellyfish. We use the shape of jellyfish and then to know that okay this is a jellyfish not the goldfish of any beer. So we can see that in FedAvg  and FedProx. the model can't recognize the shape of the jellyfish while ArtFL can recognize the structural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Such information is </a:t>
            </a:r>
            <a:r>
              <a:rPr lang="en"/>
              <a:t>invariant</a:t>
            </a:r>
            <a:r>
              <a:rPr lang="en"/>
              <a:t> information in various scales.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70a20facd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70a20facd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d28b84c79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d28b84c79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today's outline we may have four parts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part is the background and then I would like to introduce the motivation and methodology.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sz="1200">
                <a:solidFill>
                  <a:schemeClr val="dk1"/>
                </a:solidFill>
              </a:rPr>
              <a:t>In the following I would like to introduce the experiments and the evaluations.The last part is the discussion and the conclusion.</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d28ee44b1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d28ee44b1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That’s all. Thanks for your time. I am looking forward to your comments and suggestions.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70e9865b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70e9865b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today's outline we may have four parts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part is the background and then I would like to introduce the motivation and methodology.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sz="1200">
                <a:solidFill>
                  <a:schemeClr val="dk1"/>
                </a:solidFill>
              </a:rPr>
              <a:t>In the following I would like to introduce the experiments and the evaluations.The last part is the discussion and the conclusion.</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d28b84c79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d28b84c79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  This work mainly focus on the fe learning in mission critical system on edge devices. In the beginning I would like to introduce the basic concept of federal learning. The federal learning can be regarded as a kind of distributed learning. The goal of fe learning is to train a global model on the server and the data is located in the Edge devices.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
            </a:r>
            <a:r>
              <a:rPr lang="en"/>
              <a:t>ue to the privacy concern the client only train its own model and transfer the knowledge to the server; and the server aggregate the knowledge from different kinds of clients and then transmitted aggregated model to the clients. It will be repeated several rounds until the model is converged.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[Click] However, in some Mission-critical Systems such as home-based caring or auto-driving, tasks running on edge systems usually impose dynamic real-time requirements. Meeting this dynamic deadline becomes even more challenging due to computational resource contention from other tasks on edge devices. For example, the traffic sign recognition task on a smart vehicle may not immediately access the GPU recourse for inference due to other preemptive high-priority tasks such as passing vehicle detection.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[Click] So, in that cases, Therefore, in  traffic sign recognition tasks, it is acceptable to trade-off some accuracy performance for real-time performance.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28ee44b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d28ee44b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There are mainly two major challenges in </a:t>
            </a:r>
            <a:r>
              <a:rPr lang="en" sz="1200">
                <a:solidFill>
                  <a:schemeClr val="dk1"/>
                </a:solidFill>
              </a:rPr>
              <a:t>mission-critical FL systems: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The first one is Trade-off the real-time performance and accuracy performance in dynamic time constraints on heterogeneous edge devices and the second one is belongs to training phase in FL systems, i.e., Long training duration in waiting time due to the heterogeneity of edge devices. </a:t>
            </a:r>
            <a:endParaRPr sz="1200">
              <a:solidFill>
                <a:schemeClr val="dk1"/>
              </a:solidFill>
            </a:endParaRPr>
          </a:p>
          <a:p>
            <a:pPr indent="0" lvl="0" marL="0" rtl="0" algn="l">
              <a:spcBef>
                <a:spcPts val="0"/>
              </a:spcBef>
              <a:spcAft>
                <a:spcPts val="0"/>
              </a:spcAft>
              <a:buNone/>
            </a:pPr>
            <a:r>
              <a:rPr lang="en" sz="1200">
                <a:solidFill>
                  <a:schemeClr val="dk1"/>
                </a:solidFill>
              </a:rPr>
              <a:t>【引入的很生硬】</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d28ee44b1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d28ee44b1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effectively inference, there are mainly two types approach.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one is model compression, </a:t>
            </a:r>
            <a:r>
              <a:rPr lang="en"/>
              <a:t>including</a:t>
            </a:r>
            <a:r>
              <a:rPr lang="en"/>
              <a:t> pruning and quantization. In particular, the pruning methods aims to </a:t>
            </a:r>
            <a:endParaRPr/>
          </a:p>
          <a:p>
            <a:pPr indent="0" lvl="0" marL="0" rtl="0" algn="l">
              <a:spcBef>
                <a:spcPts val="0"/>
              </a:spcBef>
              <a:spcAft>
                <a:spcPts val="0"/>
              </a:spcAft>
              <a:buNone/>
            </a:pPr>
            <a:r>
              <a:rPr lang="en"/>
              <a:t>The </a:t>
            </a:r>
            <a:r>
              <a:rPr lang="en"/>
              <a:t>quantization is the </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d28ee44b1d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d28ee44b1d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d28ee44b1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d28ee44b1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d28ee44b1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d28ee44b1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jpg"/><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3.png"/></Relationships>
</file>

<file path=ppt/slides/_rels/slide13.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35.png"/><Relationship Id="rId13" Type="http://schemas.openxmlformats.org/officeDocument/2006/relationships/image" Target="../media/image27.png"/><Relationship Id="rId12"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2.png"/><Relationship Id="rId9" Type="http://schemas.openxmlformats.org/officeDocument/2006/relationships/image" Target="../media/image24.png"/><Relationship Id="rId15" Type="http://schemas.openxmlformats.org/officeDocument/2006/relationships/image" Target="../media/image13.png"/><Relationship Id="rId14" Type="http://schemas.openxmlformats.org/officeDocument/2006/relationships/image" Target="../media/image25.png"/><Relationship Id="rId17" Type="http://schemas.openxmlformats.org/officeDocument/2006/relationships/image" Target="../media/image36.png"/><Relationship Id="rId16" Type="http://schemas.openxmlformats.org/officeDocument/2006/relationships/image" Target="../media/image26.png"/><Relationship Id="rId5" Type="http://schemas.openxmlformats.org/officeDocument/2006/relationships/image" Target="../media/image18.png"/><Relationship Id="rId6" Type="http://schemas.openxmlformats.org/officeDocument/2006/relationships/image" Target="../media/image22.png"/><Relationship Id="rId18" Type="http://schemas.openxmlformats.org/officeDocument/2006/relationships/image" Target="../media/image38.png"/><Relationship Id="rId7" Type="http://schemas.openxmlformats.org/officeDocument/2006/relationships/image" Target="../media/image34.png"/><Relationship Id="rId8"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0.jpg"/><Relationship Id="rId4" Type="http://schemas.openxmlformats.org/officeDocument/2006/relationships/image" Target="../media/image46.png"/><Relationship Id="rId5" Type="http://schemas.openxmlformats.org/officeDocument/2006/relationships/image" Target="../media/image42.png"/><Relationship Id="rId6"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jpg"/><Relationship Id="rId6"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94438" y="1843100"/>
            <a:ext cx="8520600" cy="135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200"/>
              <a:t>ArtFL:</a:t>
            </a:r>
            <a:r>
              <a:rPr b="1" lang="en" sz="2600"/>
              <a:t> </a:t>
            </a:r>
            <a:br>
              <a:rPr lang="en" sz="2600"/>
            </a:br>
            <a:r>
              <a:rPr lang="en" sz="2400"/>
              <a:t>Exploiting Data Resolution in Federated Learning for Dynamic Runtime Inference via Multi-Scale Training</a:t>
            </a:r>
            <a:endParaRPr sz="2400"/>
          </a:p>
        </p:txBody>
      </p:sp>
      <p:sp>
        <p:nvSpPr>
          <p:cNvPr id="55" name="Google Shape;55;p13"/>
          <p:cNvSpPr txBox="1"/>
          <p:nvPr>
            <p:ph idx="1" type="subTitle"/>
          </p:nvPr>
        </p:nvSpPr>
        <p:spPr>
          <a:xfrm>
            <a:off x="264375" y="3405450"/>
            <a:ext cx="5532300" cy="451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2100">
                <a:solidFill>
                  <a:schemeClr val="dk1"/>
                </a:solidFill>
              </a:rPr>
              <a:t>Siyang Jiang</a:t>
            </a:r>
            <a:r>
              <a:rPr lang="en" sz="2100">
                <a:solidFill>
                  <a:schemeClr val="dk1"/>
                </a:solidFill>
              </a:rPr>
              <a:t>,</a:t>
            </a:r>
            <a:r>
              <a:rPr lang="en" sz="2100">
                <a:solidFill>
                  <a:schemeClr val="dk1"/>
                </a:solidFill>
              </a:rPr>
              <a:t> Xian Shuai, Guoliang Xing</a:t>
            </a:r>
            <a:endParaRPr sz="1700">
              <a:solidFill>
                <a:schemeClr val="dk1"/>
              </a:solidFill>
            </a:endParaRPr>
          </a:p>
        </p:txBody>
      </p:sp>
      <p:pic>
        <p:nvPicPr>
          <p:cNvPr id="56" name="Google Shape;56;p13"/>
          <p:cNvPicPr preferRelativeResize="0"/>
          <p:nvPr/>
        </p:nvPicPr>
        <p:blipFill>
          <a:blip r:embed="rId3">
            <a:alphaModFix/>
          </a:blip>
          <a:stretch>
            <a:fillRect/>
          </a:stretch>
        </p:blipFill>
        <p:spPr>
          <a:xfrm>
            <a:off x="7771325" y="3856950"/>
            <a:ext cx="938375" cy="806275"/>
          </a:xfrm>
          <a:prstGeom prst="rect">
            <a:avLst/>
          </a:prstGeom>
          <a:noFill/>
          <a:ln>
            <a:noFill/>
          </a:ln>
        </p:spPr>
      </p:pic>
      <p:sp>
        <p:nvSpPr>
          <p:cNvPr id="57" name="Google Shape;57;p13"/>
          <p:cNvSpPr txBox="1"/>
          <p:nvPr/>
        </p:nvSpPr>
        <p:spPr>
          <a:xfrm>
            <a:off x="264375" y="3936838"/>
            <a:ext cx="5025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chemeClr val="dk1"/>
                </a:solidFill>
              </a:rPr>
              <a:t>Department of Information </a:t>
            </a:r>
            <a:r>
              <a:rPr i="1" lang="en" sz="1500">
                <a:solidFill>
                  <a:schemeClr val="dk1"/>
                </a:solidFill>
              </a:rPr>
              <a:t>Engineering</a:t>
            </a:r>
            <a:br>
              <a:rPr i="1" lang="en" sz="1500">
                <a:solidFill>
                  <a:schemeClr val="dk1"/>
                </a:solidFill>
              </a:rPr>
            </a:br>
            <a:r>
              <a:rPr i="1" lang="en" sz="1500">
                <a:solidFill>
                  <a:schemeClr val="dk1"/>
                </a:solidFill>
              </a:rPr>
              <a:t>The Chinese University of Hong Kong</a:t>
            </a:r>
            <a:endParaRPr i="1"/>
          </a:p>
        </p:txBody>
      </p:sp>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9" name="Google Shape;59;p13"/>
          <p:cNvPicPr preferRelativeResize="0"/>
          <p:nvPr/>
        </p:nvPicPr>
        <p:blipFill>
          <a:blip r:embed="rId4">
            <a:alphaModFix/>
          </a:blip>
          <a:stretch>
            <a:fillRect/>
          </a:stretch>
        </p:blipFill>
        <p:spPr>
          <a:xfrm>
            <a:off x="332063" y="0"/>
            <a:ext cx="1671441" cy="1099949"/>
          </a:xfrm>
          <a:prstGeom prst="rect">
            <a:avLst/>
          </a:prstGeom>
          <a:noFill/>
          <a:ln>
            <a:noFill/>
          </a:ln>
        </p:spPr>
      </p:pic>
      <p:sp>
        <p:nvSpPr>
          <p:cNvPr id="60" name="Google Shape;60;p13"/>
          <p:cNvSpPr txBox="1"/>
          <p:nvPr>
            <p:ph idx="1" type="subTitle"/>
          </p:nvPr>
        </p:nvSpPr>
        <p:spPr>
          <a:xfrm>
            <a:off x="430540" y="1005130"/>
            <a:ext cx="1474500" cy="4515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en" sz="2000">
                <a:solidFill>
                  <a:schemeClr val="dk1"/>
                </a:solidFill>
              </a:rPr>
              <a:t>IPSN 2024</a:t>
            </a:r>
            <a:endParaRPr sz="16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2"/>
          <p:cNvPicPr preferRelativeResize="0"/>
          <p:nvPr/>
        </p:nvPicPr>
        <p:blipFill rotWithShape="1">
          <a:blip r:embed="rId3">
            <a:alphaModFix/>
          </a:blip>
          <a:srcRect b="42396" l="33836" r="57079" t="25874"/>
          <a:stretch/>
        </p:blipFill>
        <p:spPr>
          <a:xfrm rot="5400000">
            <a:off x="6651987" y="2840822"/>
            <a:ext cx="428626" cy="421800"/>
          </a:xfrm>
          <a:prstGeom prst="rect">
            <a:avLst/>
          </a:prstGeom>
          <a:noFill/>
          <a:ln>
            <a:noFill/>
          </a:ln>
        </p:spPr>
      </p:pic>
      <p:sp>
        <p:nvSpPr>
          <p:cNvPr id="189" name="Google Shape;18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90" name="Google Shape;190;p22"/>
          <p:cNvSpPr txBox="1"/>
          <p:nvPr>
            <p:ph idx="1" type="body"/>
          </p:nvPr>
        </p:nvSpPr>
        <p:spPr>
          <a:xfrm>
            <a:off x="311700" y="1152475"/>
            <a:ext cx="8520600" cy="445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lang="en">
                <a:solidFill>
                  <a:schemeClr val="dk1"/>
                </a:solidFill>
              </a:rPr>
              <a:t>Data-Utility-Based Multi-Scale Training</a:t>
            </a:r>
            <a:endParaRPr>
              <a:solidFill>
                <a:schemeClr val="dk1"/>
              </a:solidFill>
            </a:endParaRPr>
          </a:p>
        </p:txBody>
      </p:sp>
      <p:sp>
        <p:nvSpPr>
          <p:cNvPr id="191" name="Google Shape;191;p22"/>
          <p:cNvSpPr txBox="1"/>
          <p:nvPr>
            <p:ph idx="1" type="body"/>
          </p:nvPr>
        </p:nvSpPr>
        <p:spPr>
          <a:xfrm>
            <a:off x="979275" y="1986675"/>
            <a:ext cx="4581300" cy="1906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Design a p</a:t>
            </a:r>
            <a:r>
              <a:rPr lang="en"/>
              <a:t>robability</a:t>
            </a:r>
            <a:r>
              <a:rPr lang="en"/>
              <a:t> pool in advance </a:t>
            </a:r>
            <a:endParaRPr/>
          </a:p>
          <a:p>
            <a:pPr indent="-342900" lvl="0" marL="457200" rtl="0" algn="l">
              <a:spcBef>
                <a:spcPts val="0"/>
              </a:spcBef>
              <a:spcAft>
                <a:spcPts val="0"/>
              </a:spcAft>
              <a:buSzPts val="1800"/>
              <a:buChar char="●"/>
            </a:pPr>
            <a:r>
              <a:rPr lang="en"/>
              <a:t>For each client,</a:t>
            </a:r>
            <a:endParaRPr/>
          </a:p>
          <a:p>
            <a:pPr indent="-317500" lvl="1" marL="914400" rtl="0" algn="l">
              <a:spcBef>
                <a:spcPts val="0"/>
              </a:spcBef>
              <a:spcAft>
                <a:spcPts val="0"/>
              </a:spcAft>
              <a:buSzPts val="1400"/>
              <a:buChar char="○"/>
            </a:pPr>
            <a:r>
              <a:rPr lang="en"/>
              <a:t>Select the p</a:t>
            </a:r>
            <a:r>
              <a:rPr lang="en"/>
              <a:t>robability vector from the pool based on loss ranking</a:t>
            </a:r>
            <a:endParaRPr/>
          </a:p>
          <a:p>
            <a:pPr indent="-317500" lvl="1" marL="914400" rtl="0" algn="l">
              <a:spcBef>
                <a:spcPts val="0"/>
              </a:spcBef>
              <a:spcAft>
                <a:spcPts val="0"/>
              </a:spcAft>
              <a:buSzPts val="1400"/>
              <a:buChar char="○"/>
            </a:pPr>
            <a:r>
              <a:rPr lang="en"/>
              <a:t>Larger loss clients to be paid more attention in future training.</a:t>
            </a:r>
            <a:endParaRPr/>
          </a:p>
        </p:txBody>
      </p:sp>
      <p:pic>
        <p:nvPicPr>
          <p:cNvPr id="192" name="Google Shape;192;p22"/>
          <p:cNvPicPr preferRelativeResize="0"/>
          <p:nvPr/>
        </p:nvPicPr>
        <p:blipFill rotWithShape="1">
          <a:blip r:embed="rId3">
            <a:alphaModFix/>
          </a:blip>
          <a:srcRect b="27271" l="34209" r="57253" t="55875"/>
          <a:stretch/>
        </p:blipFill>
        <p:spPr>
          <a:xfrm>
            <a:off x="6960925" y="2905985"/>
            <a:ext cx="402826" cy="224051"/>
          </a:xfrm>
          <a:prstGeom prst="rect">
            <a:avLst/>
          </a:prstGeom>
          <a:noFill/>
          <a:ln>
            <a:noFill/>
          </a:ln>
        </p:spPr>
      </p:pic>
      <p:grpSp>
        <p:nvGrpSpPr>
          <p:cNvPr id="193" name="Google Shape;193;p22"/>
          <p:cNvGrpSpPr/>
          <p:nvPr/>
        </p:nvGrpSpPr>
        <p:grpSpPr>
          <a:xfrm>
            <a:off x="5969925" y="1508060"/>
            <a:ext cx="2384850" cy="1329350"/>
            <a:chOff x="6114200" y="1384775"/>
            <a:chExt cx="2384850" cy="1329350"/>
          </a:xfrm>
        </p:grpSpPr>
        <p:pic>
          <p:nvPicPr>
            <p:cNvPr id="194" name="Google Shape;194;p22"/>
            <p:cNvPicPr preferRelativeResize="0"/>
            <p:nvPr/>
          </p:nvPicPr>
          <p:blipFill rotWithShape="1">
            <a:blip r:embed="rId3">
              <a:alphaModFix/>
            </a:blip>
            <a:srcRect b="0" l="0" r="62258" t="0"/>
            <a:stretch/>
          </p:blipFill>
          <p:spPr>
            <a:xfrm>
              <a:off x="6114200" y="1384775"/>
              <a:ext cx="1780751" cy="1329350"/>
            </a:xfrm>
            <a:prstGeom prst="rect">
              <a:avLst/>
            </a:prstGeom>
            <a:noFill/>
            <a:ln>
              <a:noFill/>
            </a:ln>
          </p:spPr>
        </p:pic>
        <p:pic>
          <p:nvPicPr>
            <p:cNvPr id="195" name="Google Shape;195;p22"/>
            <p:cNvPicPr preferRelativeResize="0"/>
            <p:nvPr/>
          </p:nvPicPr>
          <p:blipFill>
            <a:blip r:embed="rId4">
              <a:alphaModFix/>
            </a:blip>
            <a:stretch>
              <a:fillRect/>
            </a:stretch>
          </p:blipFill>
          <p:spPr>
            <a:xfrm>
              <a:off x="7724775" y="1514375"/>
              <a:ext cx="774275" cy="901675"/>
            </a:xfrm>
            <a:prstGeom prst="rect">
              <a:avLst/>
            </a:prstGeom>
            <a:noFill/>
            <a:ln>
              <a:noFill/>
            </a:ln>
          </p:spPr>
        </p:pic>
      </p:grpSp>
      <p:pic>
        <p:nvPicPr>
          <p:cNvPr id="196" name="Google Shape;196;p22"/>
          <p:cNvPicPr preferRelativeResize="0"/>
          <p:nvPr/>
        </p:nvPicPr>
        <p:blipFill rotWithShape="1">
          <a:blip r:embed="rId3">
            <a:alphaModFix/>
          </a:blip>
          <a:srcRect b="0" l="42565" r="0" t="0"/>
          <a:stretch/>
        </p:blipFill>
        <p:spPr>
          <a:xfrm>
            <a:off x="5969926" y="3266035"/>
            <a:ext cx="2709975" cy="1329350"/>
          </a:xfrm>
          <a:prstGeom prst="rect">
            <a:avLst/>
          </a:prstGeom>
          <a:noFill/>
          <a:ln>
            <a:noFill/>
          </a:ln>
        </p:spPr>
      </p:pic>
      <p:sp>
        <p:nvSpPr>
          <p:cNvPr id="197" name="Google Shape;19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203" name="Google Shape;203;p23"/>
          <p:cNvSpPr txBox="1"/>
          <p:nvPr>
            <p:ph idx="1" type="body"/>
          </p:nvPr>
        </p:nvSpPr>
        <p:spPr>
          <a:xfrm>
            <a:off x="311700" y="1152475"/>
            <a:ext cx="8520600" cy="445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lang="en">
                <a:solidFill>
                  <a:schemeClr val="dk1"/>
                </a:solidFill>
              </a:rPr>
              <a:t>Optimal Frame Resolution Selection</a:t>
            </a:r>
            <a:endParaRPr>
              <a:solidFill>
                <a:schemeClr val="dk1"/>
              </a:solidFill>
            </a:endParaRPr>
          </a:p>
        </p:txBody>
      </p:sp>
      <p:pic>
        <p:nvPicPr>
          <p:cNvPr id="204" name="Google Shape;204;p23"/>
          <p:cNvPicPr preferRelativeResize="0"/>
          <p:nvPr/>
        </p:nvPicPr>
        <p:blipFill>
          <a:blip r:embed="rId3">
            <a:alphaModFix/>
          </a:blip>
          <a:stretch>
            <a:fillRect/>
          </a:stretch>
        </p:blipFill>
        <p:spPr>
          <a:xfrm>
            <a:off x="5961000" y="2140575"/>
            <a:ext cx="2871299" cy="1102251"/>
          </a:xfrm>
          <a:prstGeom prst="rect">
            <a:avLst/>
          </a:prstGeom>
          <a:noFill/>
          <a:ln>
            <a:noFill/>
          </a:ln>
        </p:spPr>
      </p:pic>
      <p:sp>
        <p:nvSpPr>
          <p:cNvPr id="205" name="Google Shape;205;p23"/>
          <p:cNvSpPr txBox="1"/>
          <p:nvPr>
            <p:ph idx="1" type="body"/>
          </p:nvPr>
        </p:nvSpPr>
        <p:spPr>
          <a:xfrm>
            <a:off x="1006100" y="1933025"/>
            <a:ext cx="4790700" cy="175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Select the resolution for two adjacent frames based on the SSIM ( structural similarity index measure)</a:t>
            </a:r>
            <a:endParaRPr/>
          </a:p>
          <a:p>
            <a:pPr indent="-342900" lvl="0" marL="457200" rtl="0" algn="l">
              <a:spcBef>
                <a:spcPts val="0"/>
              </a:spcBef>
              <a:spcAft>
                <a:spcPts val="0"/>
              </a:spcAft>
              <a:buSzPts val="1800"/>
              <a:buChar char="●"/>
            </a:pPr>
            <a:r>
              <a:rPr lang="en"/>
              <a:t>Only the SSIM is less than a </a:t>
            </a:r>
            <a:r>
              <a:rPr lang="en"/>
              <a:t>threshold</a:t>
            </a:r>
            <a:r>
              <a:rPr lang="en"/>
              <a:t>, it will be assign the largest resolution.</a:t>
            </a:r>
            <a:endParaRPr/>
          </a:p>
        </p:txBody>
      </p:sp>
      <p:pic>
        <p:nvPicPr>
          <p:cNvPr descr="Curved arrow " id="206" name="Google Shape;206;p23" title="Curved arrow "/>
          <p:cNvPicPr preferRelativeResize="0"/>
          <p:nvPr/>
        </p:nvPicPr>
        <p:blipFill>
          <a:blip r:embed="rId4">
            <a:alphaModFix/>
          </a:blip>
          <a:stretch>
            <a:fillRect/>
          </a:stretch>
        </p:blipFill>
        <p:spPr>
          <a:xfrm flipH="1" rot="8283905">
            <a:off x="6702657" y="3014902"/>
            <a:ext cx="378444" cy="378444"/>
          </a:xfrm>
          <a:prstGeom prst="rect">
            <a:avLst/>
          </a:prstGeom>
          <a:noFill/>
          <a:ln>
            <a:noFill/>
          </a:ln>
        </p:spPr>
      </p:pic>
      <p:pic>
        <p:nvPicPr>
          <p:cNvPr descr="Curved arrow " id="207" name="Google Shape;207;p23" title="Curved arrow "/>
          <p:cNvPicPr preferRelativeResize="0"/>
          <p:nvPr/>
        </p:nvPicPr>
        <p:blipFill>
          <a:blip r:embed="rId4">
            <a:alphaModFix/>
          </a:blip>
          <a:stretch>
            <a:fillRect/>
          </a:stretch>
        </p:blipFill>
        <p:spPr>
          <a:xfrm flipH="1" rot="8283905">
            <a:off x="7262888" y="3014902"/>
            <a:ext cx="378444" cy="378444"/>
          </a:xfrm>
          <a:prstGeom prst="rect">
            <a:avLst/>
          </a:prstGeom>
          <a:noFill/>
          <a:ln>
            <a:noFill/>
          </a:ln>
        </p:spPr>
      </p:pic>
      <p:pic>
        <p:nvPicPr>
          <p:cNvPr descr="Curved arrow " id="208" name="Google Shape;208;p23" title="Curved arrow "/>
          <p:cNvPicPr preferRelativeResize="0"/>
          <p:nvPr/>
        </p:nvPicPr>
        <p:blipFill>
          <a:blip r:embed="rId4">
            <a:alphaModFix/>
          </a:blip>
          <a:stretch>
            <a:fillRect/>
          </a:stretch>
        </p:blipFill>
        <p:spPr>
          <a:xfrm flipH="1" rot="8283905">
            <a:off x="7845657" y="3014902"/>
            <a:ext cx="378444" cy="378444"/>
          </a:xfrm>
          <a:prstGeom prst="rect">
            <a:avLst/>
          </a:prstGeom>
          <a:noFill/>
          <a:ln>
            <a:noFill/>
          </a:ln>
        </p:spPr>
      </p:pic>
      <p:sp>
        <p:nvSpPr>
          <p:cNvPr id="209" name="Google Shape;209;p23"/>
          <p:cNvSpPr txBox="1"/>
          <p:nvPr/>
        </p:nvSpPr>
        <p:spPr>
          <a:xfrm>
            <a:off x="6624575" y="3217625"/>
            <a:ext cx="534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Georgia"/>
                <a:ea typeface="Georgia"/>
                <a:cs typeface="Georgia"/>
                <a:sym typeface="Georgia"/>
              </a:rPr>
              <a:t>SSIM</a:t>
            </a:r>
            <a:endParaRPr sz="1100">
              <a:solidFill>
                <a:schemeClr val="dk2"/>
              </a:solidFill>
              <a:latin typeface="Georgia"/>
              <a:ea typeface="Georgia"/>
              <a:cs typeface="Georgia"/>
              <a:sym typeface="Georgia"/>
            </a:endParaRPr>
          </a:p>
        </p:txBody>
      </p:sp>
      <p:sp>
        <p:nvSpPr>
          <p:cNvPr id="210" name="Google Shape;210;p23"/>
          <p:cNvSpPr txBox="1"/>
          <p:nvPr/>
        </p:nvSpPr>
        <p:spPr>
          <a:xfrm>
            <a:off x="7234175" y="3217625"/>
            <a:ext cx="534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Georgia"/>
                <a:ea typeface="Georgia"/>
                <a:cs typeface="Georgia"/>
                <a:sym typeface="Georgia"/>
              </a:rPr>
              <a:t>SSIM</a:t>
            </a:r>
            <a:endParaRPr sz="1100">
              <a:solidFill>
                <a:schemeClr val="dk2"/>
              </a:solidFill>
              <a:latin typeface="Georgia"/>
              <a:ea typeface="Georgia"/>
              <a:cs typeface="Georgia"/>
              <a:sym typeface="Georgia"/>
            </a:endParaRPr>
          </a:p>
        </p:txBody>
      </p:sp>
      <p:sp>
        <p:nvSpPr>
          <p:cNvPr id="211" name="Google Shape;211;p23"/>
          <p:cNvSpPr txBox="1"/>
          <p:nvPr/>
        </p:nvSpPr>
        <p:spPr>
          <a:xfrm>
            <a:off x="7767575" y="3217625"/>
            <a:ext cx="534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Georgia"/>
                <a:ea typeface="Georgia"/>
                <a:cs typeface="Georgia"/>
                <a:sym typeface="Georgia"/>
              </a:rPr>
              <a:t>SSIM</a:t>
            </a:r>
            <a:endParaRPr sz="1100">
              <a:solidFill>
                <a:schemeClr val="dk2"/>
              </a:solidFill>
              <a:latin typeface="Georgia"/>
              <a:ea typeface="Georgia"/>
              <a:cs typeface="Georgia"/>
              <a:sym typeface="Georgia"/>
            </a:endParaRPr>
          </a:p>
        </p:txBody>
      </p:sp>
      <p:sp>
        <p:nvSpPr>
          <p:cNvPr id="212" name="Google Shape;21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218" name="Google Shape;218;p24"/>
          <p:cNvSpPr txBox="1"/>
          <p:nvPr>
            <p:ph idx="1" type="body"/>
          </p:nvPr>
        </p:nvSpPr>
        <p:spPr>
          <a:xfrm>
            <a:off x="311700" y="1152475"/>
            <a:ext cx="8520600" cy="445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lang="en">
                <a:solidFill>
                  <a:schemeClr val="dk1"/>
                </a:solidFill>
              </a:rPr>
              <a:t>Latency-Based Dynamic Data Dropping</a:t>
            </a:r>
            <a:endParaRPr>
              <a:solidFill>
                <a:schemeClr val="dk1"/>
              </a:solidFill>
            </a:endParaRPr>
          </a:p>
        </p:txBody>
      </p:sp>
      <p:pic>
        <p:nvPicPr>
          <p:cNvPr id="219" name="Google Shape;219;p24"/>
          <p:cNvPicPr preferRelativeResize="0"/>
          <p:nvPr/>
        </p:nvPicPr>
        <p:blipFill rotWithShape="1">
          <a:blip r:embed="rId3">
            <a:alphaModFix/>
          </a:blip>
          <a:srcRect b="0" l="57793" r="0" t="0"/>
          <a:stretch/>
        </p:blipFill>
        <p:spPr>
          <a:xfrm>
            <a:off x="6104608" y="3317525"/>
            <a:ext cx="1573268" cy="1405475"/>
          </a:xfrm>
          <a:prstGeom prst="rect">
            <a:avLst/>
          </a:prstGeom>
          <a:noFill/>
          <a:ln>
            <a:noFill/>
          </a:ln>
        </p:spPr>
      </p:pic>
      <p:pic>
        <p:nvPicPr>
          <p:cNvPr id="220" name="Google Shape;220;p24"/>
          <p:cNvPicPr preferRelativeResize="0"/>
          <p:nvPr/>
        </p:nvPicPr>
        <p:blipFill rotWithShape="1">
          <a:blip r:embed="rId3">
            <a:alphaModFix/>
          </a:blip>
          <a:srcRect b="0" l="0" r="58087" t="0"/>
          <a:stretch/>
        </p:blipFill>
        <p:spPr>
          <a:xfrm>
            <a:off x="6067975" y="1912050"/>
            <a:ext cx="1612882" cy="1405475"/>
          </a:xfrm>
          <a:prstGeom prst="rect">
            <a:avLst/>
          </a:prstGeom>
          <a:noFill/>
          <a:ln>
            <a:noFill/>
          </a:ln>
        </p:spPr>
      </p:pic>
      <p:pic>
        <p:nvPicPr>
          <p:cNvPr id="221" name="Google Shape;221;p24"/>
          <p:cNvPicPr preferRelativeResize="0"/>
          <p:nvPr/>
        </p:nvPicPr>
        <p:blipFill>
          <a:blip r:embed="rId4">
            <a:alphaModFix/>
          </a:blip>
          <a:stretch>
            <a:fillRect/>
          </a:stretch>
        </p:blipFill>
        <p:spPr>
          <a:xfrm>
            <a:off x="6036275" y="3317534"/>
            <a:ext cx="1528841" cy="207648"/>
          </a:xfrm>
          <a:prstGeom prst="rect">
            <a:avLst/>
          </a:prstGeom>
          <a:noFill/>
          <a:ln>
            <a:noFill/>
          </a:ln>
        </p:spPr>
      </p:pic>
      <p:pic>
        <p:nvPicPr>
          <p:cNvPr id="222" name="Google Shape;222;p24"/>
          <p:cNvPicPr preferRelativeResize="0"/>
          <p:nvPr/>
        </p:nvPicPr>
        <p:blipFill>
          <a:blip r:embed="rId4">
            <a:alphaModFix/>
          </a:blip>
          <a:stretch>
            <a:fillRect/>
          </a:stretch>
        </p:blipFill>
        <p:spPr>
          <a:xfrm>
            <a:off x="6334350" y="1663400"/>
            <a:ext cx="1420950" cy="445200"/>
          </a:xfrm>
          <a:prstGeom prst="rect">
            <a:avLst/>
          </a:prstGeom>
          <a:noFill/>
          <a:ln>
            <a:noFill/>
          </a:ln>
        </p:spPr>
      </p:pic>
      <p:pic>
        <p:nvPicPr>
          <p:cNvPr id="223" name="Google Shape;223;p24"/>
          <p:cNvPicPr preferRelativeResize="0"/>
          <p:nvPr/>
        </p:nvPicPr>
        <p:blipFill rotWithShape="1">
          <a:blip r:embed="rId5">
            <a:alphaModFix/>
          </a:blip>
          <a:srcRect b="0" l="0" r="65807" t="0"/>
          <a:stretch/>
        </p:blipFill>
        <p:spPr>
          <a:xfrm>
            <a:off x="6351175" y="1494290"/>
            <a:ext cx="1276675" cy="165113"/>
          </a:xfrm>
          <a:prstGeom prst="rect">
            <a:avLst/>
          </a:prstGeom>
          <a:noFill/>
          <a:ln>
            <a:noFill/>
          </a:ln>
        </p:spPr>
      </p:pic>
      <p:pic>
        <p:nvPicPr>
          <p:cNvPr id="224" name="Google Shape;224;p24"/>
          <p:cNvPicPr preferRelativeResize="0"/>
          <p:nvPr/>
        </p:nvPicPr>
        <p:blipFill rotWithShape="1">
          <a:blip r:embed="rId5">
            <a:alphaModFix/>
          </a:blip>
          <a:srcRect b="-10" l="38765" r="33018" t="10"/>
          <a:stretch/>
        </p:blipFill>
        <p:spPr>
          <a:xfrm>
            <a:off x="6364488" y="1698084"/>
            <a:ext cx="1053498" cy="165113"/>
          </a:xfrm>
          <a:prstGeom prst="rect">
            <a:avLst/>
          </a:prstGeom>
          <a:noFill/>
          <a:ln>
            <a:noFill/>
          </a:ln>
        </p:spPr>
      </p:pic>
      <p:pic>
        <p:nvPicPr>
          <p:cNvPr id="225" name="Google Shape;225;p24"/>
          <p:cNvPicPr preferRelativeResize="0"/>
          <p:nvPr/>
        </p:nvPicPr>
        <p:blipFill rotWithShape="1">
          <a:blip r:embed="rId5">
            <a:alphaModFix/>
          </a:blip>
          <a:srcRect b="0" l="71071" r="0" t="0"/>
          <a:stretch/>
        </p:blipFill>
        <p:spPr>
          <a:xfrm>
            <a:off x="6351175" y="1901877"/>
            <a:ext cx="1080131" cy="165113"/>
          </a:xfrm>
          <a:prstGeom prst="rect">
            <a:avLst/>
          </a:prstGeom>
          <a:noFill/>
          <a:ln>
            <a:noFill/>
          </a:ln>
        </p:spPr>
      </p:pic>
      <p:pic>
        <p:nvPicPr>
          <p:cNvPr descr="Curved arrow " id="226" name="Google Shape;226;p24" title="Curved arrow "/>
          <p:cNvPicPr preferRelativeResize="0"/>
          <p:nvPr/>
        </p:nvPicPr>
        <p:blipFill>
          <a:blip r:embed="rId6">
            <a:alphaModFix/>
          </a:blip>
          <a:stretch>
            <a:fillRect/>
          </a:stretch>
        </p:blipFill>
        <p:spPr>
          <a:xfrm rot="8100000">
            <a:off x="7461155" y="3088390"/>
            <a:ext cx="587918" cy="587918"/>
          </a:xfrm>
          <a:prstGeom prst="rect">
            <a:avLst/>
          </a:prstGeom>
          <a:noFill/>
          <a:ln>
            <a:noFill/>
          </a:ln>
        </p:spPr>
      </p:pic>
      <p:sp>
        <p:nvSpPr>
          <p:cNvPr id="227" name="Google Shape;227;p24"/>
          <p:cNvSpPr txBox="1"/>
          <p:nvPr/>
        </p:nvSpPr>
        <p:spPr>
          <a:xfrm>
            <a:off x="6628375" y="3233850"/>
            <a:ext cx="19506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0000"/>
                </a:solidFill>
              </a:rPr>
              <a:t>Adding Multi-Scale Training</a:t>
            </a:r>
            <a:endParaRPr b="1" sz="1000">
              <a:solidFill>
                <a:srgbClr val="FF0000"/>
              </a:solidFill>
            </a:endParaRPr>
          </a:p>
        </p:txBody>
      </p:sp>
      <p:sp>
        <p:nvSpPr>
          <p:cNvPr id="228" name="Google Shape;228;p24"/>
          <p:cNvSpPr txBox="1"/>
          <p:nvPr>
            <p:ph idx="1" type="body"/>
          </p:nvPr>
        </p:nvSpPr>
        <p:spPr>
          <a:xfrm>
            <a:off x="1006100" y="2334200"/>
            <a:ext cx="4790700" cy="154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Waiting Duration is pre-longer after adding multi-scale </a:t>
            </a:r>
            <a:r>
              <a:rPr lang="en"/>
              <a:t>training</a:t>
            </a:r>
            <a:endParaRPr/>
          </a:p>
          <a:p>
            <a:pPr indent="-342900" lvl="0" marL="457200" rtl="0" algn="l">
              <a:spcBef>
                <a:spcPts val="0"/>
              </a:spcBef>
              <a:spcAft>
                <a:spcPts val="0"/>
              </a:spcAft>
              <a:buSzPts val="1800"/>
              <a:buChar char="●"/>
            </a:pPr>
            <a:r>
              <a:t/>
            </a:r>
            <a:endParaRPr/>
          </a:p>
        </p:txBody>
      </p:sp>
      <p:sp>
        <p:nvSpPr>
          <p:cNvPr id="229" name="Google Shape;22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2" presetSubtype="4">
                                  <p:stCondLst>
                                    <p:cond delay="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1000"/>
                                        <p:tgtEl>
                                          <p:spTgt spid="2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5"/>
          <p:cNvPicPr preferRelativeResize="0"/>
          <p:nvPr/>
        </p:nvPicPr>
        <p:blipFill>
          <a:blip r:embed="rId3">
            <a:alphaModFix/>
          </a:blip>
          <a:stretch>
            <a:fillRect/>
          </a:stretch>
        </p:blipFill>
        <p:spPr>
          <a:xfrm>
            <a:off x="6072072" y="3284629"/>
            <a:ext cx="457200" cy="457200"/>
          </a:xfrm>
          <a:prstGeom prst="rect">
            <a:avLst/>
          </a:prstGeom>
          <a:noFill/>
          <a:ln>
            <a:noFill/>
          </a:ln>
        </p:spPr>
      </p:pic>
      <p:sp>
        <p:nvSpPr>
          <p:cNvPr id="235" name="Google Shape;23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236" name="Google Shape;236;p25"/>
          <p:cNvSpPr txBox="1"/>
          <p:nvPr>
            <p:ph idx="1" type="body"/>
          </p:nvPr>
        </p:nvSpPr>
        <p:spPr>
          <a:xfrm>
            <a:off x="311700" y="1152475"/>
            <a:ext cx="8520600" cy="445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lang="en">
                <a:solidFill>
                  <a:schemeClr val="dk1"/>
                </a:solidFill>
              </a:rPr>
              <a:t>Latency-Based Dynamic Data Dropping</a:t>
            </a:r>
            <a:endParaRPr>
              <a:solidFill>
                <a:schemeClr val="dk1"/>
              </a:solidFill>
            </a:endParaRPr>
          </a:p>
        </p:txBody>
      </p:sp>
      <p:sp>
        <p:nvSpPr>
          <p:cNvPr id="237" name="Google Shape;237;p25"/>
          <p:cNvSpPr txBox="1"/>
          <p:nvPr>
            <p:ph idx="1" type="body"/>
          </p:nvPr>
        </p:nvSpPr>
        <p:spPr>
          <a:xfrm>
            <a:off x="1115850" y="1888975"/>
            <a:ext cx="4192200" cy="2651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Dropping some data due to information redundancy</a:t>
            </a:r>
            <a:endParaRPr/>
          </a:p>
          <a:p>
            <a:pPr indent="-342900" lvl="0" marL="457200" rtl="0" algn="l">
              <a:spcBef>
                <a:spcPts val="0"/>
              </a:spcBef>
              <a:spcAft>
                <a:spcPts val="0"/>
              </a:spcAft>
              <a:buSzPts val="1800"/>
              <a:buChar char="●"/>
            </a:pPr>
            <a:r>
              <a:rPr lang="en"/>
              <a:t>Estimate next round training time according to the previous training time and the </a:t>
            </a:r>
            <a:r>
              <a:rPr lang="en"/>
              <a:t>probability</a:t>
            </a:r>
            <a:r>
              <a:rPr lang="en"/>
              <a:t> vector</a:t>
            </a:r>
            <a:endParaRPr/>
          </a:p>
          <a:p>
            <a:pPr indent="-342900" lvl="0" marL="457200" rtl="0" algn="l">
              <a:spcBef>
                <a:spcPts val="0"/>
              </a:spcBef>
              <a:spcAft>
                <a:spcPts val="0"/>
              </a:spcAft>
              <a:buSzPts val="1800"/>
              <a:buChar char="●"/>
            </a:pPr>
            <a:r>
              <a:rPr lang="en"/>
              <a:t>Discard</a:t>
            </a:r>
            <a:r>
              <a:rPr lang="en"/>
              <a:t> a percentage data </a:t>
            </a:r>
            <a:r>
              <a:rPr lang="en"/>
              <a:t>according</a:t>
            </a:r>
            <a:r>
              <a:rPr lang="en"/>
              <a:t> to a dropping function </a:t>
            </a:r>
            <a:endParaRPr/>
          </a:p>
        </p:txBody>
      </p:sp>
      <p:pic>
        <p:nvPicPr>
          <p:cNvPr id="238" name="Google Shape;238;p25"/>
          <p:cNvPicPr preferRelativeResize="0"/>
          <p:nvPr/>
        </p:nvPicPr>
        <p:blipFill>
          <a:blip r:embed="rId4">
            <a:alphaModFix/>
          </a:blip>
          <a:stretch>
            <a:fillRect/>
          </a:stretch>
        </p:blipFill>
        <p:spPr>
          <a:xfrm>
            <a:off x="6126175" y="3660650"/>
            <a:ext cx="2760910" cy="572700"/>
          </a:xfrm>
          <a:prstGeom prst="rect">
            <a:avLst/>
          </a:prstGeom>
          <a:noFill/>
          <a:ln>
            <a:noFill/>
          </a:ln>
        </p:spPr>
      </p:pic>
      <p:pic>
        <p:nvPicPr>
          <p:cNvPr id="239" name="Google Shape;239;p25"/>
          <p:cNvPicPr preferRelativeResize="0"/>
          <p:nvPr/>
        </p:nvPicPr>
        <p:blipFill>
          <a:blip r:embed="rId5">
            <a:alphaModFix/>
          </a:blip>
          <a:stretch>
            <a:fillRect/>
          </a:stretch>
        </p:blipFill>
        <p:spPr>
          <a:xfrm>
            <a:off x="5599275" y="1312900"/>
            <a:ext cx="3188751" cy="825106"/>
          </a:xfrm>
          <a:prstGeom prst="rect">
            <a:avLst/>
          </a:prstGeom>
          <a:noFill/>
          <a:ln>
            <a:noFill/>
          </a:ln>
        </p:spPr>
      </p:pic>
      <p:pic>
        <p:nvPicPr>
          <p:cNvPr id="240" name="Google Shape;240;p25"/>
          <p:cNvPicPr preferRelativeResize="0"/>
          <p:nvPr/>
        </p:nvPicPr>
        <p:blipFill>
          <a:blip r:embed="rId6">
            <a:alphaModFix/>
          </a:blip>
          <a:stretch>
            <a:fillRect/>
          </a:stretch>
        </p:blipFill>
        <p:spPr>
          <a:xfrm>
            <a:off x="5626850" y="2455387"/>
            <a:ext cx="368441" cy="457200"/>
          </a:xfrm>
          <a:prstGeom prst="rect">
            <a:avLst/>
          </a:prstGeom>
          <a:noFill/>
          <a:ln>
            <a:noFill/>
          </a:ln>
        </p:spPr>
      </p:pic>
      <p:pic>
        <p:nvPicPr>
          <p:cNvPr id="241" name="Google Shape;241;p25"/>
          <p:cNvPicPr preferRelativeResize="0"/>
          <p:nvPr/>
        </p:nvPicPr>
        <p:blipFill>
          <a:blip r:embed="rId7">
            <a:alphaModFix/>
          </a:blip>
          <a:stretch>
            <a:fillRect/>
          </a:stretch>
        </p:blipFill>
        <p:spPr>
          <a:xfrm>
            <a:off x="6664200" y="2455375"/>
            <a:ext cx="365760" cy="457200"/>
          </a:xfrm>
          <a:prstGeom prst="rect">
            <a:avLst/>
          </a:prstGeom>
          <a:noFill/>
          <a:ln>
            <a:noFill/>
          </a:ln>
        </p:spPr>
      </p:pic>
      <p:pic>
        <p:nvPicPr>
          <p:cNvPr id="242" name="Google Shape;242;p25"/>
          <p:cNvPicPr preferRelativeResize="0"/>
          <p:nvPr/>
        </p:nvPicPr>
        <p:blipFill>
          <a:blip r:embed="rId8">
            <a:alphaModFix/>
          </a:blip>
          <a:stretch>
            <a:fillRect/>
          </a:stretch>
        </p:blipFill>
        <p:spPr>
          <a:xfrm>
            <a:off x="8030900" y="2455387"/>
            <a:ext cx="368450" cy="457200"/>
          </a:xfrm>
          <a:prstGeom prst="rect">
            <a:avLst/>
          </a:prstGeom>
          <a:noFill/>
          <a:ln>
            <a:noFill/>
          </a:ln>
        </p:spPr>
      </p:pic>
      <p:pic>
        <p:nvPicPr>
          <p:cNvPr id="243" name="Google Shape;243;p25"/>
          <p:cNvPicPr preferRelativeResize="0"/>
          <p:nvPr/>
        </p:nvPicPr>
        <p:blipFill>
          <a:blip r:embed="rId9">
            <a:alphaModFix/>
          </a:blip>
          <a:stretch>
            <a:fillRect/>
          </a:stretch>
        </p:blipFill>
        <p:spPr>
          <a:xfrm>
            <a:off x="5569377" y="2170907"/>
            <a:ext cx="822960" cy="411480"/>
          </a:xfrm>
          <a:prstGeom prst="rect">
            <a:avLst/>
          </a:prstGeom>
          <a:noFill/>
          <a:ln>
            <a:noFill/>
          </a:ln>
        </p:spPr>
      </p:pic>
      <p:pic>
        <p:nvPicPr>
          <p:cNvPr id="244" name="Google Shape;244;p25"/>
          <p:cNvPicPr preferRelativeResize="0"/>
          <p:nvPr/>
        </p:nvPicPr>
        <p:blipFill>
          <a:blip r:embed="rId10">
            <a:alphaModFix/>
          </a:blip>
          <a:stretch>
            <a:fillRect/>
          </a:stretch>
        </p:blipFill>
        <p:spPr>
          <a:xfrm>
            <a:off x="7989475" y="2170907"/>
            <a:ext cx="822960" cy="411480"/>
          </a:xfrm>
          <a:prstGeom prst="rect">
            <a:avLst/>
          </a:prstGeom>
          <a:noFill/>
          <a:ln>
            <a:noFill/>
          </a:ln>
        </p:spPr>
      </p:pic>
      <p:pic>
        <p:nvPicPr>
          <p:cNvPr id="245" name="Google Shape;245;p25"/>
          <p:cNvPicPr preferRelativeResize="0"/>
          <p:nvPr/>
        </p:nvPicPr>
        <p:blipFill>
          <a:blip r:embed="rId11">
            <a:alphaModFix/>
          </a:blip>
          <a:stretch>
            <a:fillRect/>
          </a:stretch>
        </p:blipFill>
        <p:spPr>
          <a:xfrm>
            <a:off x="6653650" y="2170907"/>
            <a:ext cx="822960" cy="411480"/>
          </a:xfrm>
          <a:prstGeom prst="rect">
            <a:avLst/>
          </a:prstGeom>
          <a:noFill/>
          <a:ln>
            <a:noFill/>
          </a:ln>
        </p:spPr>
      </p:pic>
      <p:pic>
        <p:nvPicPr>
          <p:cNvPr id="246" name="Google Shape;246;p25"/>
          <p:cNvPicPr preferRelativeResize="0"/>
          <p:nvPr/>
        </p:nvPicPr>
        <p:blipFill>
          <a:blip r:embed="rId12">
            <a:alphaModFix/>
          </a:blip>
          <a:stretch>
            <a:fillRect/>
          </a:stretch>
        </p:blipFill>
        <p:spPr>
          <a:xfrm>
            <a:off x="6050550" y="2490488"/>
            <a:ext cx="457200" cy="457200"/>
          </a:xfrm>
          <a:prstGeom prst="rect">
            <a:avLst/>
          </a:prstGeom>
          <a:noFill/>
          <a:ln>
            <a:noFill/>
          </a:ln>
        </p:spPr>
      </p:pic>
      <p:pic>
        <p:nvPicPr>
          <p:cNvPr id="247" name="Google Shape;247;p25"/>
          <p:cNvPicPr preferRelativeResize="0"/>
          <p:nvPr/>
        </p:nvPicPr>
        <p:blipFill>
          <a:blip r:embed="rId13">
            <a:alphaModFix/>
          </a:blip>
          <a:stretch>
            <a:fillRect/>
          </a:stretch>
        </p:blipFill>
        <p:spPr>
          <a:xfrm>
            <a:off x="7141077" y="2499313"/>
            <a:ext cx="457200" cy="457200"/>
          </a:xfrm>
          <a:prstGeom prst="rect">
            <a:avLst/>
          </a:prstGeom>
          <a:noFill/>
          <a:ln>
            <a:noFill/>
          </a:ln>
        </p:spPr>
      </p:pic>
      <p:pic>
        <p:nvPicPr>
          <p:cNvPr id="248" name="Google Shape;248;p25"/>
          <p:cNvPicPr preferRelativeResize="0"/>
          <p:nvPr/>
        </p:nvPicPr>
        <p:blipFill>
          <a:blip r:embed="rId14">
            <a:alphaModFix/>
          </a:blip>
          <a:stretch>
            <a:fillRect/>
          </a:stretch>
        </p:blipFill>
        <p:spPr>
          <a:xfrm>
            <a:off x="8477875" y="2455350"/>
            <a:ext cx="457200" cy="457200"/>
          </a:xfrm>
          <a:prstGeom prst="rect">
            <a:avLst/>
          </a:prstGeom>
          <a:noFill/>
          <a:ln>
            <a:noFill/>
          </a:ln>
        </p:spPr>
      </p:pic>
      <p:pic>
        <p:nvPicPr>
          <p:cNvPr descr="Curved arrow " id="249" name="Google Shape;249;p25" title="Curved arrow "/>
          <p:cNvPicPr preferRelativeResize="0"/>
          <p:nvPr/>
        </p:nvPicPr>
        <p:blipFill>
          <a:blip r:embed="rId15">
            <a:alphaModFix/>
          </a:blip>
          <a:stretch>
            <a:fillRect/>
          </a:stretch>
        </p:blipFill>
        <p:spPr>
          <a:xfrm flipH="1" rot="-8100145">
            <a:off x="5938848" y="2858380"/>
            <a:ext cx="417953" cy="417953"/>
          </a:xfrm>
          <a:prstGeom prst="rect">
            <a:avLst/>
          </a:prstGeom>
          <a:noFill/>
          <a:ln>
            <a:noFill/>
          </a:ln>
        </p:spPr>
      </p:pic>
      <p:pic>
        <p:nvPicPr>
          <p:cNvPr id="250" name="Google Shape;250;p25"/>
          <p:cNvPicPr preferRelativeResize="0"/>
          <p:nvPr/>
        </p:nvPicPr>
        <p:blipFill>
          <a:blip r:embed="rId3">
            <a:alphaModFix/>
          </a:blip>
          <a:stretch>
            <a:fillRect/>
          </a:stretch>
        </p:blipFill>
        <p:spPr>
          <a:xfrm>
            <a:off x="6072072" y="4229029"/>
            <a:ext cx="457200" cy="457200"/>
          </a:xfrm>
          <a:prstGeom prst="rect">
            <a:avLst/>
          </a:prstGeom>
          <a:noFill/>
          <a:ln>
            <a:noFill/>
          </a:ln>
        </p:spPr>
      </p:pic>
      <p:pic>
        <p:nvPicPr>
          <p:cNvPr id="251" name="Google Shape;251;p25"/>
          <p:cNvPicPr preferRelativeResize="0"/>
          <p:nvPr/>
        </p:nvPicPr>
        <p:blipFill>
          <a:blip r:embed="rId16">
            <a:alphaModFix/>
          </a:blip>
          <a:stretch>
            <a:fillRect/>
          </a:stretch>
        </p:blipFill>
        <p:spPr>
          <a:xfrm>
            <a:off x="7141068" y="3287200"/>
            <a:ext cx="457200" cy="457200"/>
          </a:xfrm>
          <a:prstGeom prst="rect">
            <a:avLst/>
          </a:prstGeom>
          <a:noFill/>
          <a:ln>
            <a:noFill/>
          </a:ln>
        </p:spPr>
      </p:pic>
      <p:pic>
        <p:nvPicPr>
          <p:cNvPr id="252" name="Google Shape;252;p25"/>
          <p:cNvPicPr preferRelativeResize="0"/>
          <p:nvPr/>
        </p:nvPicPr>
        <p:blipFill>
          <a:blip r:embed="rId17">
            <a:alphaModFix/>
          </a:blip>
          <a:stretch>
            <a:fillRect/>
          </a:stretch>
        </p:blipFill>
        <p:spPr>
          <a:xfrm>
            <a:off x="8478875" y="3231800"/>
            <a:ext cx="457200" cy="457200"/>
          </a:xfrm>
          <a:prstGeom prst="rect">
            <a:avLst/>
          </a:prstGeom>
          <a:noFill/>
          <a:ln>
            <a:noFill/>
          </a:ln>
        </p:spPr>
      </p:pic>
      <p:pic>
        <p:nvPicPr>
          <p:cNvPr id="253" name="Google Shape;253;p25"/>
          <p:cNvPicPr preferRelativeResize="0"/>
          <p:nvPr/>
        </p:nvPicPr>
        <p:blipFill>
          <a:blip r:embed="rId17">
            <a:alphaModFix/>
          </a:blip>
          <a:stretch>
            <a:fillRect/>
          </a:stretch>
        </p:blipFill>
        <p:spPr>
          <a:xfrm>
            <a:off x="8478875" y="4229029"/>
            <a:ext cx="457200" cy="457200"/>
          </a:xfrm>
          <a:prstGeom prst="rect">
            <a:avLst/>
          </a:prstGeom>
          <a:noFill/>
          <a:ln>
            <a:noFill/>
          </a:ln>
        </p:spPr>
      </p:pic>
      <p:pic>
        <p:nvPicPr>
          <p:cNvPr id="254" name="Google Shape;254;p25"/>
          <p:cNvPicPr preferRelativeResize="0"/>
          <p:nvPr/>
        </p:nvPicPr>
        <p:blipFill>
          <a:blip r:embed="rId3">
            <a:alphaModFix/>
          </a:blip>
          <a:stretch>
            <a:fillRect/>
          </a:stretch>
        </p:blipFill>
        <p:spPr>
          <a:xfrm>
            <a:off x="7141072" y="4229029"/>
            <a:ext cx="457200" cy="457200"/>
          </a:xfrm>
          <a:prstGeom prst="rect">
            <a:avLst/>
          </a:prstGeom>
          <a:noFill/>
          <a:ln>
            <a:noFill/>
          </a:ln>
        </p:spPr>
      </p:pic>
      <p:pic>
        <p:nvPicPr>
          <p:cNvPr id="255" name="Google Shape;255;p25"/>
          <p:cNvPicPr preferRelativeResize="0"/>
          <p:nvPr/>
        </p:nvPicPr>
        <p:blipFill>
          <a:blip r:embed="rId18">
            <a:alphaModFix/>
          </a:blip>
          <a:stretch>
            <a:fillRect/>
          </a:stretch>
        </p:blipFill>
        <p:spPr>
          <a:xfrm>
            <a:off x="6209562" y="2851537"/>
            <a:ext cx="2320223" cy="457200"/>
          </a:xfrm>
          <a:prstGeom prst="rect">
            <a:avLst/>
          </a:prstGeom>
          <a:noFill/>
          <a:ln>
            <a:noFill/>
          </a:ln>
        </p:spPr>
      </p:pic>
      <p:pic>
        <p:nvPicPr>
          <p:cNvPr descr="Curved arrow " id="256" name="Google Shape;256;p25" title="Curved arrow "/>
          <p:cNvPicPr preferRelativeResize="0"/>
          <p:nvPr/>
        </p:nvPicPr>
        <p:blipFill>
          <a:blip r:embed="rId15">
            <a:alphaModFix/>
          </a:blip>
          <a:stretch>
            <a:fillRect/>
          </a:stretch>
        </p:blipFill>
        <p:spPr>
          <a:xfrm flipH="1" rot="-8100145">
            <a:off x="5908348" y="3738023"/>
            <a:ext cx="417953" cy="417953"/>
          </a:xfrm>
          <a:prstGeom prst="rect">
            <a:avLst/>
          </a:prstGeom>
          <a:noFill/>
          <a:ln>
            <a:noFill/>
          </a:ln>
        </p:spPr>
      </p:pic>
      <p:pic>
        <p:nvPicPr>
          <p:cNvPr descr="Curved arrow " id="257" name="Google Shape;257;p25" title="Curved arrow "/>
          <p:cNvPicPr preferRelativeResize="0"/>
          <p:nvPr/>
        </p:nvPicPr>
        <p:blipFill>
          <a:blip r:embed="rId15">
            <a:alphaModFix/>
          </a:blip>
          <a:stretch>
            <a:fillRect/>
          </a:stretch>
        </p:blipFill>
        <p:spPr>
          <a:xfrm flipH="1" rot="-8100145">
            <a:off x="8382548" y="2858380"/>
            <a:ext cx="417953" cy="417953"/>
          </a:xfrm>
          <a:prstGeom prst="rect">
            <a:avLst/>
          </a:prstGeom>
          <a:noFill/>
          <a:ln>
            <a:noFill/>
          </a:ln>
        </p:spPr>
      </p:pic>
      <p:pic>
        <p:nvPicPr>
          <p:cNvPr descr="Curved arrow " id="258" name="Google Shape;258;p25" title="Curved arrow "/>
          <p:cNvPicPr preferRelativeResize="0"/>
          <p:nvPr/>
        </p:nvPicPr>
        <p:blipFill>
          <a:blip r:embed="rId15">
            <a:alphaModFix/>
          </a:blip>
          <a:stretch>
            <a:fillRect/>
          </a:stretch>
        </p:blipFill>
        <p:spPr>
          <a:xfrm flipH="1" rot="-8100145">
            <a:off x="7060348" y="2858380"/>
            <a:ext cx="417953" cy="417953"/>
          </a:xfrm>
          <a:prstGeom prst="rect">
            <a:avLst/>
          </a:prstGeom>
          <a:noFill/>
          <a:ln>
            <a:noFill/>
          </a:ln>
        </p:spPr>
      </p:pic>
      <p:pic>
        <p:nvPicPr>
          <p:cNvPr descr="Curved arrow " id="259" name="Google Shape;259;p25" title="Curved arrow "/>
          <p:cNvPicPr preferRelativeResize="0"/>
          <p:nvPr/>
        </p:nvPicPr>
        <p:blipFill>
          <a:blip r:embed="rId15">
            <a:alphaModFix/>
          </a:blip>
          <a:stretch>
            <a:fillRect/>
          </a:stretch>
        </p:blipFill>
        <p:spPr>
          <a:xfrm flipH="1" rot="-8100145">
            <a:off x="7060348" y="3738023"/>
            <a:ext cx="417953" cy="417953"/>
          </a:xfrm>
          <a:prstGeom prst="rect">
            <a:avLst/>
          </a:prstGeom>
          <a:noFill/>
          <a:ln>
            <a:noFill/>
          </a:ln>
        </p:spPr>
      </p:pic>
      <p:pic>
        <p:nvPicPr>
          <p:cNvPr descr="Curved arrow " id="260" name="Google Shape;260;p25" title="Curved arrow "/>
          <p:cNvPicPr preferRelativeResize="0"/>
          <p:nvPr/>
        </p:nvPicPr>
        <p:blipFill>
          <a:blip r:embed="rId15">
            <a:alphaModFix/>
          </a:blip>
          <a:stretch>
            <a:fillRect/>
          </a:stretch>
        </p:blipFill>
        <p:spPr>
          <a:xfrm flipH="1" rot="-8100145">
            <a:off x="8296648" y="3738023"/>
            <a:ext cx="417953" cy="417953"/>
          </a:xfrm>
          <a:prstGeom prst="rect">
            <a:avLst/>
          </a:prstGeom>
          <a:noFill/>
          <a:ln>
            <a:noFill/>
          </a:ln>
        </p:spPr>
      </p:pic>
      <p:sp>
        <p:nvSpPr>
          <p:cNvPr id="261" name="Google Shape;26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5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Platforms and Testbeds</a:t>
            </a:r>
            <a:endParaRPr/>
          </a:p>
        </p:txBody>
      </p:sp>
      <p:pic>
        <p:nvPicPr>
          <p:cNvPr id="267" name="Google Shape;267;p26"/>
          <p:cNvPicPr preferRelativeResize="0"/>
          <p:nvPr/>
        </p:nvPicPr>
        <p:blipFill>
          <a:blip r:embed="rId3">
            <a:alphaModFix/>
          </a:blip>
          <a:stretch>
            <a:fillRect/>
          </a:stretch>
        </p:blipFill>
        <p:spPr>
          <a:xfrm>
            <a:off x="3830000" y="3143038"/>
            <a:ext cx="1995980" cy="1554074"/>
          </a:xfrm>
          <a:prstGeom prst="rect">
            <a:avLst/>
          </a:prstGeom>
          <a:noFill/>
          <a:ln>
            <a:noFill/>
          </a:ln>
        </p:spPr>
      </p:pic>
      <p:pic>
        <p:nvPicPr>
          <p:cNvPr id="268" name="Google Shape;268;p26"/>
          <p:cNvPicPr preferRelativeResize="0"/>
          <p:nvPr/>
        </p:nvPicPr>
        <p:blipFill rotWithShape="1">
          <a:blip r:embed="rId4">
            <a:alphaModFix/>
          </a:blip>
          <a:srcRect b="1450" l="1016" r="1212" t="1856"/>
          <a:stretch/>
        </p:blipFill>
        <p:spPr>
          <a:xfrm>
            <a:off x="5990263" y="1114775"/>
            <a:ext cx="2886727" cy="1584301"/>
          </a:xfrm>
          <a:prstGeom prst="rect">
            <a:avLst/>
          </a:prstGeom>
          <a:noFill/>
          <a:ln>
            <a:noFill/>
          </a:ln>
        </p:spPr>
      </p:pic>
      <p:pic>
        <p:nvPicPr>
          <p:cNvPr id="269" name="Google Shape;269;p26"/>
          <p:cNvPicPr preferRelativeResize="0"/>
          <p:nvPr/>
        </p:nvPicPr>
        <p:blipFill rotWithShape="1">
          <a:blip r:embed="rId5">
            <a:alphaModFix/>
          </a:blip>
          <a:srcRect b="1749" l="2005" r="1123" t="1604"/>
          <a:stretch/>
        </p:blipFill>
        <p:spPr>
          <a:xfrm>
            <a:off x="5990275" y="3164192"/>
            <a:ext cx="2886723" cy="1554072"/>
          </a:xfrm>
          <a:prstGeom prst="rect">
            <a:avLst/>
          </a:prstGeom>
          <a:noFill/>
          <a:ln>
            <a:noFill/>
          </a:ln>
        </p:spPr>
      </p:pic>
      <p:sp>
        <p:nvSpPr>
          <p:cNvPr id="270" name="Google Shape;270;p26"/>
          <p:cNvSpPr txBox="1"/>
          <p:nvPr>
            <p:ph idx="1" type="body"/>
          </p:nvPr>
        </p:nvSpPr>
        <p:spPr>
          <a:xfrm>
            <a:off x="6436575" y="2714960"/>
            <a:ext cx="2287500" cy="393000"/>
          </a:xfrm>
          <a:prstGeom prst="rect">
            <a:avLst/>
          </a:prstGeom>
        </p:spPr>
        <p:txBody>
          <a:bodyPr anchorCtr="0" anchor="ctr" bIns="91425" lIns="91425" spcFirstLastPara="1" rIns="91425" wrap="square" tIns="91425">
            <a:normAutofit lnSpcReduction="10000"/>
          </a:bodyPr>
          <a:lstStyle/>
          <a:p>
            <a:pPr indent="0" lvl="0" marL="0" rtl="0" algn="ctr">
              <a:lnSpc>
                <a:spcPct val="95000"/>
              </a:lnSpc>
              <a:spcBef>
                <a:spcPts val="0"/>
              </a:spcBef>
              <a:spcAft>
                <a:spcPts val="1200"/>
              </a:spcAft>
              <a:buNone/>
            </a:pPr>
            <a:r>
              <a:rPr lang="en" sz="1600">
                <a:solidFill>
                  <a:schemeClr val="dk1"/>
                </a:solidFill>
              </a:rPr>
              <a:t>Smart </a:t>
            </a:r>
            <a:r>
              <a:rPr lang="en" sz="1600">
                <a:solidFill>
                  <a:schemeClr val="dk1"/>
                </a:solidFill>
              </a:rPr>
              <a:t>Vehicle</a:t>
            </a:r>
            <a:r>
              <a:rPr lang="en" sz="1600">
                <a:solidFill>
                  <a:schemeClr val="dk1"/>
                </a:solidFill>
              </a:rPr>
              <a:t> </a:t>
            </a:r>
            <a:r>
              <a:rPr lang="en" sz="1600">
                <a:solidFill>
                  <a:schemeClr val="dk1"/>
                </a:solidFill>
              </a:rPr>
              <a:t>TestBed</a:t>
            </a:r>
            <a:endParaRPr sz="1600">
              <a:solidFill>
                <a:schemeClr val="dk1"/>
              </a:solidFill>
            </a:endParaRPr>
          </a:p>
        </p:txBody>
      </p:sp>
      <p:sp>
        <p:nvSpPr>
          <p:cNvPr id="271" name="Google Shape;271;p26"/>
          <p:cNvSpPr txBox="1"/>
          <p:nvPr>
            <p:ph idx="1" type="body"/>
          </p:nvPr>
        </p:nvSpPr>
        <p:spPr>
          <a:xfrm>
            <a:off x="6214425" y="4774525"/>
            <a:ext cx="2731800" cy="393000"/>
          </a:xfrm>
          <a:prstGeom prst="rect">
            <a:avLst/>
          </a:prstGeom>
        </p:spPr>
        <p:txBody>
          <a:bodyPr anchorCtr="0" anchor="ctr" bIns="91425" lIns="91425" spcFirstLastPara="1" rIns="91425" wrap="square" tIns="91425">
            <a:normAutofit lnSpcReduction="10000"/>
          </a:bodyPr>
          <a:lstStyle/>
          <a:p>
            <a:pPr indent="0" lvl="0" marL="0" rtl="0" algn="ctr">
              <a:lnSpc>
                <a:spcPct val="95000"/>
              </a:lnSpc>
              <a:spcBef>
                <a:spcPts val="0"/>
              </a:spcBef>
              <a:spcAft>
                <a:spcPts val="1200"/>
              </a:spcAft>
              <a:buNone/>
            </a:pPr>
            <a:r>
              <a:rPr lang="en" sz="1600">
                <a:solidFill>
                  <a:schemeClr val="dk1"/>
                </a:solidFill>
              </a:rPr>
              <a:t>Smart Health TestBed</a:t>
            </a:r>
            <a:endParaRPr sz="1600">
              <a:solidFill>
                <a:schemeClr val="dk1"/>
              </a:solidFill>
            </a:endParaRPr>
          </a:p>
        </p:txBody>
      </p:sp>
      <p:sp>
        <p:nvSpPr>
          <p:cNvPr id="272" name="Google Shape;272;p26"/>
          <p:cNvSpPr txBox="1"/>
          <p:nvPr>
            <p:ph idx="1" type="body"/>
          </p:nvPr>
        </p:nvSpPr>
        <p:spPr>
          <a:xfrm>
            <a:off x="3798538" y="4739125"/>
            <a:ext cx="2058900" cy="445200"/>
          </a:xfrm>
          <a:prstGeom prst="rect">
            <a:avLst/>
          </a:prstGeom>
        </p:spPr>
        <p:txBody>
          <a:bodyPr anchorCtr="0" anchor="ctr" bIns="91425" lIns="91425" spcFirstLastPara="1" rIns="91425" wrap="square" tIns="91425">
            <a:normAutofit/>
          </a:bodyPr>
          <a:lstStyle/>
          <a:p>
            <a:pPr indent="0" lvl="0" marL="0" rtl="0" algn="ctr">
              <a:lnSpc>
                <a:spcPct val="95000"/>
              </a:lnSpc>
              <a:spcBef>
                <a:spcPts val="0"/>
              </a:spcBef>
              <a:spcAft>
                <a:spcPts val="1200"/>
              </a:spcAft>
              <a:buNone/>
            </a:pPr>
            <a:r>
              <a:rPr lang="en" sz="1600">
                <a:solidFill>
                  <a:schemeClr val="dk1"/>
                </a:solidFill>
              </a:rPr>
              <a:t>Hardware Platform</a:t>
            </a:r>
            <a:endParaRPr sz="1600">
              <a:solidFill>
                <a:schemeClr val="dk1"/>
              </a:solidFill>
            </a:endParaRPr>
          </a:p>
        </p:txBody>
      </p:sp>
      <p:pic>
        <p:nvPicPr>
          <p:cNvPr id="273" name="Google Shape;273;p26"/>
          <p:cNvPicPr preferRelativeResize="0"/>
          <p:nvPr/>
        </p:nvPicPr>
        <p:blipFill rotWithShape="1">
          <a:blip r:embed="rId6">
            <a:alphaModFix/>
          </a:blip>
          <a:srcRect b="25066" l="4354" r="57250" t="17403"/>
          <a:stretch/>
        </p:blipFill>
        <p:spPr>
          <a:xfrm>
            <a:off x="3688113" y="1114775"/>
            <a:ext cx="2137873" cy="1584300"/>
          </a:xfrm>
          <a:prstGeom prst="rect">
            <a:avLst/>
          </a:prstGeom>
          <a:noFill/>
          <a:ln>
            <a:noFill/>
          </a:ln>
        </p:spPr>
      </p:pic>
      <p:sp>
        <p:nvSpPr>
          <p:cNvPr id="274" name="Google Shape;274;p26"/>
          <p:cNvSpPr txBox="1"/>
          <p:nvPr>
            <p:ph idx="1" type="body"/>
          </p:nvPr>
        </p:nvSpPr>
        <p:spPr>
          <a:xfrm>
            <a:off x="3752263" y="2655825"/>
            <a:ext cx="2238000" cy="445200"/>
          </a:xfrm>
          <a:prstGeom prst="rect">
            <a:avLst/>
          </a:prstGeom>
        </p:spPr>
        <p:txBody>
          <a:bodyPr anchorCtr="0" anchor="ctr" bIns="91425" lIns="91425" spcFirstLastPara="1" rIns="91425" wrap="square" tIns="91425">
            <a:normAutofit/>
          </a:bodyPr>
          <a:lstStyle/>
          <a:p>
            <a:pPr indent="0" lvl="0" marL="0" rtl="0" algn="ctr">
              <a:lnSpc>
                <a:spcPct val="95000"/>
              </a:lnSpc>
              <a:spcBef>
                <a:spcPts val="0"/>
              </a:spcBef>
              <a:spcAft>
                <a:spcPts val="1200"/>
              </a:spcAft>
              <a:buNone/>
            </a:pPr>
            <a:r>
              <a:rPr lang="en" sz="1600">
                <a:solidFill>
                  <a:schemeClr val="dk1"/>
                </a:solidFill>
              </a:rPr>
              <a:t>Cloud </a:t>
            </a:r>
            <a:r>
              <a:rPr lang="en" sz="1600">
                <a:solidFill>
                  <a:schemeClr val="dk1"/>
                </a:solidFill>
              </a:rPr>
              <a:t>Server</a:t>
            </a:r>
            <a:r>
              <a:rPr lang="en" sz="1600">
                <a:solidFill>
                  <a:schemeClr val="dk1"/>
                </a:solidFill>
              </a:rPr>
              <a:t> </a:t>
            </a:r>
            <a:endParaRPr sz="1600">
              <a:solidFill>
                <a:schemeClr val="dk1"/>
              </a:solidFill>
            </a:endParaRPr>
          </a:p>
        </p:txBody>
      </p:sp>
      <p:sp>
        <p:nvSpPr>
          <p:cNvPr id="275" name="Google Shape;275;p26"/>
          <p:cNvSpPr txBox="1"/>
          <p:nvPr>
            <p:ph idx="1" type="body"/>
          </p:nvPr>
        </p:nvSpPr>
        <p:spPr>
          <a:xfrm>
            <a:off x="628000" y="1310775"/>
            <a:ext cx="3361200" cy="3135300"/>
          </a:xfrm>
          <a:prstGeom prst="rect">
            <a:avLst/>
          </a:prstGeom>
        </p:spPr>
        <p:txBody>
          <a:bodyPr anchorCtr="0" anchor="ctr"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en" sz="1600">
                <a:solidFill>
                  <a:schemeClr val="dk1"/>
                </a:solidFill>
              </a:rPr>
              <a:t>Cloud Server</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A100 * 4</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Edge Platform</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Jetson Orin * 1</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Jetson Xavier *3</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Jetson Xavier NX *18</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Jetson TX2 * 6</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Jetson Nano *2</a:t>
            </a:r>
            <a:endParaRPr sz="1600">
              <a:solidFill>
                <a:schemeClr val="dk1"/>
              </a:solidFill>
            </a:endParaRPr>
          </a:p>
        </p:txBody>
      </p:sp>
      <p:sp>
        <p:nvSpPr>
          <p:cNvPr id="276" name="Google Shape;27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Experiment Testbed</a:t>
            </a:r>
            <a:endParaRPr/>
          </a:p>
          <a:p>
            <a:pPr indent="0" lvl="0" marL="0" rtl="0" algn="l">
              <a:spcBef>
                <a:spcPts val="0"/>
              </a:spcBef>
              <a:spcAft>
                <a:spcPts val="0"/>
              </a:spcAft>
              <a:buNone/>
            </a:pPr>
            <a:r>
              <a:t/>
            </a:r>
            <a:endParaRPr/>
          </a:p>
        </p:txBody>
      </p:sp>
      <p:sp>
        <p:nvSpPr>
          <p:cNvPr id="282" name="Google Shape;282;p27"/>
          <p:cNvSpPr txBox="1"/>
          <p:nvPr>
            <p:ph idx="1" type="body"/>
          </p:nvPr>
        </p:nvSpPr>
        <p:spPr>
          <a:xfrm>
            <a:off x="311700" y="1152475"/>
            <a:ext cx="3114300" cy="4452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Clr>
                <a:schemeClr val="dk1"/>
              </a:buClr>
              <a:buSzPct val="100000"/>
              <a:buChar char="●"/>
            </a:pPr>
            <a:r>
              <a:rPr lang="en">
                <a:solidFill>
                  <a:schemeClr val="dk1"/>
                </a:solidFill>
              </a:rPr>
              <a:t>5 </a:t>
            </a:r>
            <a:r>
              <a:rPr lang="en">
                <a:solidFill>
                  <a:schemeClr val="dk1"/>
                </a:solidFill>
              </a:rPr>
              <a:t>Evaluation</a:t>
            </a:r>
            <a:r>
              <a:rPr lang="en">
                <a:solidFill>
                  <a:schemeClr val="dk1"/>
                </a:solidFill>
              </a:rPr>
              <a:t> Datasets</a:t>
            </a:r>
            <a:endParaRPr>
              <a:solidFill>
                <a:schemeClr val="dk1"/>
              </a:solidFill>
            </a:endParaRPr>
          </a:p>
        </p:txBody>
      </p:sp>
      <p:graphicFrame>
        <p:nvGraphicFramePr>
          <p:cNvPr id="283" name="Google Shape;283;p27"/>
          <p:cNvGraphicFramePr/>
          <p:nvPr/>
        </p:nvGraphicFramePr>
        <p:xfrm>
          <a:off x="2529063" y="1633663"/>
          <a:ext cx="3000000" cy="3000000"/>
        </p:xfrm>
        <a:graphic>
          <a:graphicData uri="http://schemas.openxmlformats.org/drawingml/2006/table">
            <a:tbl>
              <a:tblPr>
                <a:noFill/>
                <a:tableStyleId>{4A41F4A4-55F3-43FC-8585-0E7E84C5143C}</a:tableStyleId>
              </a:tblPr>
              <a:tblGrid>
                <a:gridCol w="1190475"/>
                <a:gridCol w="1824725"/>
                <a:gridCol w="1245375"/>
              </a:tblGrid>
              <a:tr h="149700">
                <a:tc>
                  <a:txBody>
                    <a:bodyPr/>
                    <a:lstStyle/>
                    <a:p>
                      <a:pPr indent="0" lvl="0" marL="0" rtl="0" algn="ctr">
                        <a:spcBef>
                          <a:spcPts val="0"/>
                        </a:spcBef>
                        <a:spcAft>
                          <a:spcPts val="0"/>
                        </a:spcAft>
                        <a:buNone/>
                      </a:pPr>
                      <a:r>
                        <a:rPr lang="en" sz="1100"/>
                        <a:t>Dataset</a:t>
                      </a:r>
                      <a:endParaRPr sz="1100"/>
                    </a:p>
                  </a:txBody>
                  <a:tcPr marT="91425" marB="91425" marR="91425" marL="91425" anchor="ctr"/>
                </a:tc>
                <a:tc>
                  <a:txBody>
                    <a:bodyPr/>
                    <a:lstStyle/>
                    <a:p>
                      <a:pPr indent="0" lvl="0" marL="0" rtl="0" algn="ctr">
                        <a:spcBef>
                          <a:spcPts val="0"/>
                        </a:spcBef>
                        <a:spcAft>
                          <a:spcPts val="0"/>
                        </a:spcAft>
                        <a:buNone/>
                      </a:pPr>
                      <a:r>
                        <a:rPr lang="en" sz="1100"/>
                        <a:t>Tasks</a:t>
                      </a:r>
                      <a:endParaRPr sz="1100"/>
                    </a:p>
                  </a:txBody>
                  <a:tcPr marT="91425" marB="91425" marR="91425" marL="91425" anchor="ctr"/>
                </a:tc>
                <a:tc>
                  <a:txBody>
                    <a:bodyPr/>
                    <a:lstStyle/>
                    <a:p>
                      <a:pPr indent="0" lvl="0" marL="0" rtl="0" algn="ctr">
                        <a:spcBef>
                          <a:spcPts val="0"/>
                        </a:spcBef>
                        <a:spcAft>
                          <a:spcPts val="0"/>
                        </a:spcAft>
                        <a:buNone/>
                      </a:pPr>
                      <a:r>
                        <a:rPr lang="en" sz="1100"/>
                        <a:t>Clients</a:t>
                      </a:r>
                      <a:endParaRPr sz="1100"/>
                    </a:p>
                  </a:txBody>
                  <a:tcPr marT="91425" marB="91425" marR="91425" marL="91425" anchor="ctr"/>
                </a:tc>
              </a:tr>
              <a:tr h="139400">
                <a:tc>
                  <a:txBody>
                    <a:bodyPr/>
                    <a:lstStyle/>
                    <a:p>
                      <a:pPr indent="0" lvl="0" marL="0" rtl="0" algn="ctr">
                        <a:spcBef>
                          <a:spcPts val="0"/>
                        </a:spcBef>
                        <a:spcAft>
                          <a:spcPts val="0"/>
                        </a:spcAft>
                        <a:buNone/>
                      </a:pPr>
                      <a:r>
                        <a:rPr lang="en" sz="1100"/>
                        <a:t>Smart Health</a:t>
                      </a:r>
                      <a:endParaRPr sz="1100"/>
                    </a:p>
                  </a:txBody>
                  <a:tcPr marT="91425" marB="91425" marR="91425" marL="91425" anchor="ctr"/>
                </a:tc>
                <a:tc>
                  <a:txBody>
                    <a:bodyPr/>
                    <a:lstStyle/>
                    <a:p>
                      <a:pPr indent="0" lvl="0" marL="0" rtl="0" algn="ctr">
                        <a:spcBef>
                          <a:spcPts val="0"/>
                        </a:spcBef>
                        <a:spcAft>
                          <a:spcPts val="0"/>
                        </a:spcAft>
                        <a:buNone/>
                      </a:pPr>
                      <a:r>
                        <a:rPr lang="en" sz="1100"/>
                        <a:t>Human Action </a:t>
                      </a:r>
                      <a:r>
                        <a:rPr lang="en" sz="1100"/>
                        <a:t>Recognition</a:t>
                      </a:r>
                      <a:endParaRPr sz="1100"/>
                    </a:p>
                  </a:txBody>
                  <a:tcPr marT="91425" marB="91425" marR="91425" marL="0" anchor="ctr"/>
                </a:tc>
                <a:tc>
                  <a:txBody>
                    <a:bodyPr/>
                    <a:lstStyle/>
                    <a:p>
                      <a:pPr indent="0" lvl="0" marL="0" rtl="0" algn="ctr">
                        <a:spcBef>
                          <a:spcPts val="0"/>
                        </a:spcBef>
                        <a:spcAft>
                          <a:spcPts val="0"/>
                        </a:spcAft>
                        <a:buNone/>
                      </a:pPr>
                      <a:r>
                        <a:rPr lang="en" sz="1100"/>
                        <a:t>21</a:t>
                      </a:r>
                      <a:endParaRPr sz="1100"/>
                    </a:p>
                  </a:txBody>
                  <a:tcPr marT="91425" marB="91425" marR="91425" marL="91425" anchor="ctr"/>
                </a:tc>
              </a:tr>
              <a:tr h="290425">
                <a:tc>
                  <a:txBody>
                    <a:bodyPr/>
                    <a:lstStyle/>
                    <a:p>
                      <a:pPr indent="0" lvl="0" marL="0" rtl="0" algn="ctr">
                        <a:spcBef>
                          <a:spcPts val="0"/>
                        </a:spcBef>
                        <a:spcAft>
                          <a:spcPts val="0"/>
                        </a:spcAft>
                        <a:buNone/>
                      </a:pPr>
                      <a:r>
                        <a:rPr lang="en" sz="1100"/>
                        <a:t>Smart </a:t>
                      </a:r>
                      <a:r>
                        <a:rPr lang="en" sz="1100"/>
                        <a:t>Vehicle</a:t>
                      </a:r>
                      <a:endParaRPr sz="1100"/>
                    </a:p>
                  </a:txBody>
                  <a:tcPr marT="91425" marB="91425" marR="91425" marL="91425" anchor="ctr"/>
                </a:tc>
                <a:tc>
                  <a:txBody>
                    <a:bodyPr/>
                    <a:lstStyle/>
                    <a:p>
                      <a:pPr indent="0" lvl="0" marL="0" rtl="0" algn="ctr">
                        <a:spcBef>
                          <a:spcPts val="0"/>
                        </a:spcBef>
                        <a:spcAft>
                          <a:spcPts val="0"/>
                        </a:spcAft>
                        <a:buNone/>
                      </a:pPr>
                      <a:r>
                        <a:rPr lang="en" sz="1100"/>
                        <a:t>Traffic Sign </a:t>
                      </a:r>
                      <a:r>
                        <a:rPr lang="en" sz="1100">
                          <a:solidFill>
                            <a:schemeClr val="dk1"/>
                          </a:solidFill>
                        </a:rPr>
                        <a:t>Recognition</a:t>
                      </a:r>
                      <a:endParaRPr sz="1100"/>
                    </a:p>
                  </a:txBody>
                  <a:tcPr marT="91425" marB="91425" marR="91425" marL="91425" anchor="ctr"/>
                </a:tc>
                <a:tc>
                  <a:txBody>
                    <a:bodyPr/>
                    <a:lstStyle/>
                    <a:p>
                      <a:pPr indent="0" lvl="0" marL="0" rtl="0" algn="ctr">
                        <a:spcBef>
                          <a:spcPts val="0"/>
                        </a:spcBef>
                        <a:spcAft>
                          <a:spcPts val="0"/>
                        </a:spcAft>
                        <a:buNone/>
                      </a:pPr>
                      <a:r>
                        <a:rPr lang="en" sz="1100"/>
                        <a:t>24</a:t>
                      </a:r>
                      <a:endParaRPr sz="1100"/>
                    </a:p>
                  </a:txBody>
                  <a:tcPr marT="91425" marB="91425" marR="91425" marL="91425" anchor="ctr"/>
                </a:tc>
              </a:tr>
              <a:tr h="290425">
                <a:tc>
                  <a:txBody>
                    <a:bodyPr/>
                    <a:lstStyle/>
                    <a:p>
                      <a:pPr indent="0" lvl="0" marL="0" rtl="0" algn="ctr">
                        <a:spcBef>
                          <a:spcPts val="0"/>
                        </a:spcBef>
                        <a:spcAft>
                          <a:spcPts val="0"/>
                        </a:spcAft>
                        <a:buNone/>
                      </a:pPr>
                      <a:r>
                        <a:rPr lang="en" sz="1100"/>
                        <a:t>CIFAR-10</a:t>
                      </a:r>
                      <a:endParaRPr sz="1100"/>
                    </a:p>
                  </a:txBody>
                  <a:tcPr marT="91425" marB="91425" marR="91425" marL="91425" anchor="ctr"/>
                </a:tc>
                <a:tc>
                  <a:txBody>
                    <a:bodyPr/>
                    <a:lstStyle/>
                    <a:p>
                      <a:pPr indent="0" lvl="0" marL="0" rtl="0" algn="ctr">
                        <a:spcBef>
                          <a:spcPts val="0"/>
                        </a:spcBef>
                        <a:spcAft>
                          <a:spcPts val="0"/>
                        </a:spcAft>
                        <a:buNone/>
                      </a:pPr>
                      <a:r>
                        <a:rPr lang="en" sz="1100"/>
                        <a:t>Image </a:t>
                      </a:r>
                      <a:r>
                        <a:rPr lang="en" sz="1100"/>
                        <a:t>Classification</a:t>
                      </a:r>
                      <a:endParaRPr sz="1100"/>
                    </a:p>
                  </a:txBody>
                  <a:tcPr marT="91425" marB="91425" marR="91425" marL="91425" anchor="ctr"/>
                </a:tc>
                <a:tc>
                  <a:txBody>
                    <a:bodyPr/>
                    <a:lstStyle/>
                    <a:p>
                      <a:pPr indent="0" lvl="0" marL="0" rtl="0" algn="ctr">
                        <a:spcBef>
                          <a:spcPts val="0"/>
                        </a:spcBef>
                        <a:spcAft>
                          <a:spcPts val="0"/>
                        </a:spcAft>
                        <a:buNone/>
                      </a:pPr>
                      <a:r>
                        <a:rPr lang="en" sz="1100"/>
                        <a:t>10</a:t>
                      </a:r>
                      <a:endParaRPr sz="1100"/>
                    </a:p>
                  </a:txBody>
                  <a:tcPr marT="91425" marB="91425" marR="91425" marL="91425" anchor="ctr"/>
                </a:tc>
              </a:tr>
              <a:tr h="290425">
                <a:tc>
                  <a:txBody>
                    <a:bodyPr/>
                    <a:lstStyle/>
                    <a:p>
                      <a:pPr indent="0" lvl="0" marL="0" rtl="0" algn="ctr">
                        <a:spcBef>
                          <a:spcPts val="0"/>
                        </a:spcBef>
                        <a:spcAft>
                          <a:spcPts val="0"/>
                        </a:spcAft>
                        <a:buNone/>
                      </a:pPr>
                      <a:r>
                        <a:rPr lang="en" sz="1100">
                          <a:solidFill>
                            <a:schemeClr val="dk1"/>
                          </a:solidFill>
                        </a:rPr>
                        <a:t>CIFAR-100</a:t>
                      </a:r>
                      <a:endParaRPr sz="11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rPr>
                        <a:t>Image Classification</a:t>
                      </a:r>
                      <a:endParaRPr sz="1100"/>
                    </a:p>
                  </a:txBody>
                  <a:tcPr marT="91425" marB="91425" marR="91425" marL="91425" anchor="ctr"/>
                </a:tc>
                <a:tc>
                  <a:txBody>
                    <a:bodyPr/>
                    <a:lstStyle/>
                    <a:p>
                      <a:pPr indent="0" lvl="0" marL="0" rtl="0" algn="ctr">
                        <a:spcBef>
                          <a:spcPts val="0"/>
                        </a:spcBef>
                        <a:spcAft>
                          <a:spcPts val="0"/>
                        </a:spcAft>
                        <a:buNone/>
                      </a:pPr>
                      <a:r>
                        <a:rPr lang="en" sz="1100"/>
                        <a:t>50</a:t>
                      </a:r>
                      <a:endParaRPr sz="1100"/>
                    </a:p>
                  </a:txBody>
                  <a:tcPr marT="91425" marB="91425" marR="91425" marL="91425" anchor="ctr"/>
                </a:tc>
              </a:tr>
              <a:tr h="290425">
                <a:tc>
                  <a:txBody>
                    <a:bodyPr/>
                    <a:lstStyle/>
                    <a:p>
                      <a:pPr indent="0" lvl="0" marL="0" rtl="0" algn="ctr">
                        <a:spcBef>
                          <a:spcPts val="0"/>
                        </a:spcBef>
                        <a:spcAft>
                          <a:spcPts val="0"/>
                        </a:spcAft>
                        <a:buNone/>
                      </a:pPr>
                      <a:r>
                        <a:rPr lang="en" sz="1100"/>
                        <a:t>Tiny-ImageNet</a:t>
                      </a:r>
                      <a:endParaRPr sz="11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rPr>
                        <a:t>Image Classification</a:t>
                      </a:r>
                      <a:endParaRPr sz="1100"/>
                    </a:p>
                  </a:txBody>
                  <a:tcPr marT="91425" marB="91425" marR="91425" marL="91425" anchor="ctr"/>
                </a:tc>
                <a:tc>
                  <a:txBody>
                    <a:bodyPr/>
                    <a:lstStyle/>
                    <a:p>
                      <a:pPr indent="0" lvl="0" marL="0" rtl="0" algn="ctr">
                        <a:spcBef>
                          <a:spcPts val="0"/>
                        </a:spcBef>
                        <a:spcAft>
                          <a:spcPts val="0"/>
                        </a:spcAft>
                        <a:buNone/>
                      </a:pPr>
                      <a:r>
                        <a:rPr lang="en" sz="1100"/>
                        <a:t>50</a:t>
                      </a:r>
                      <a:endParaRPr sz="1100"/>
                    </a:p>
                  </a:txBody>
                  <a:tcPr marT="91425" marB="91425" marR="91425" marL="91425" anchor="ctr"/>
                </a:tc>
              </a:tr>
            </a:tbl>
          </a:graphicData>
        </a:graphic>
      </p:graphicFrame>
      <p:sp>
        <p:nvSpPr>
          <p:cNvPr id="284" name="Google Shape;284;p27"/>
          <p:cNvSpPr txBox="1"/>
          <p:nvPr>
            <p:ph idx="1" type="body"/>
          </p:nvPr>
        </p:nvSpPr>
        <p:spPr>
          <a:xfrm>
            <a:off x="551000" y="3681163"/>
            <a:ext cx="2834100" cy="4452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Clr>
                <a:schemeClr val="dk1"/>
              </a:buClr>
              <a:buSzPct val="100000"/>
              <a:buChar char="●"/>
            </a:pPr>
            <a:r>
              <a:rPr lang="en">
                <a:solidFill>
                  <a:schemeClr val="dk1"/>
                </a:solidFill>
              </a:rPr>
              <a:t>6 </a:t>
            </a:r>
            <a:r>
              <a:rPr lang="en">
                <a:solidFill>
                  <a:schemeClr val="dk1"/>
                </a:solidFill>
              </a:rPr>
              <a:t>Evaluation Baselines</a:t>
            </a:r>
            <a:endParaRPr>
              <a:solidFill>
                <a:schemeClr val="dk1"/>
              </a:solidFill>
            </a:endParaRPr>
          </a:p>
        </p:txBody>
      </p:sp>
      <p:sp>
        <p:nvSpPr>
          <p:cNvPr id="285" name="Google Shape;285;p27"/>
          <p:cNvSpPr txBox="1"/>
          <p:nvPr/>
        </p:nvSpPr>
        <p:spPr>
          <a:xfrm>
            <a:off x="1036800" y="4125775"/>
            <a:ext cx="7795500" cy="714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b="1" lang="en" sz="1200">
                <a:solidFill>
                  <a:schemeClr val="dk2"/>
                </a:solidFill>
              </a:rPr>
              <a:t>Efficient Inference (EI) Baselines:</a:t>
            </a:r>
            <a:r>
              <a:rPr lang="en" sz="1200">
                <a:solidFill>
                  <a:schemeClr val="dk2"/>
                </a:solidFill>
              </a:rPr>
              <a:t> FlexDNN [SEC 20’], RANet [NeurlPS 20’]</a:t>
            </a:r>
            <a:endParaRPr sz="1200">
              <a:solidFill>
                <a:schemeClr val="dk2"/>
              </a:solidFill>
            </a:endParaRPr>
          </a:p>
          <a:p>
            <a:pPr indent="0" lvl="0" marL="457200" rtl="0" algn="l">
              <a:spcBef>
                <a:spcPts val="0"/>
              </a:spcBef>
              <a:spcAft>
                <a:spcPts val="0"/>
              </a:spcAft>
              <a:buNone/>
            </a:pPr>
            <a:r>
              <a:t/>
            </a:r>
            <a:endParaRPr b="1" sz="1200">
              <a:solidFill>
                <a:schemeClr val="dk2"/>
              </a:solidFill>
            </a:endParaRPr>
          </a:p>
          <a:p>
            <a:pPr indent="-304800" lvl="0" marL="457200" rtl="0" algn="l">
              <a:spcBef>
                <a:spcPts val="0"/>
              </a:spcBef>
              <a:spcAft>
                <a:spcPts val="0"/>
              </a:spcAft>
              <a:buClr>
                <a:schemeClr val="dk2"/>
              </a:buClr>
              <a:buSzPts val="1200"/>
              <a:buChar char="●"/>
            </a:pPr>
            <a:r>
              <a:rPr b="1" lang="en" sz="1200">
                <a:solidFill>
                  <a:schemeClr val="dk2"/>
                </a:solidFill>
              </a:rPr>
              <a:t>FL Baselines:</a:t>
            </a:r>
            <a:r>
              <a:rPr lang="en" sz="1200">
                <a:solidFill>
                  <a:schemeClr val="dk2"/>
                </a:solidFill>
              </a:rPr>
              <a:t> FedAvg [AISTATS 17’], FedProx [MLSys 20’], FedDyn [ICLR 21’], BalanceFL [IPSN 22’]</a:t>
            </a:r>
            <a:endParaRPr sz="1200">
              <a:solidFill>
                <a:schemeClr val="dk2"/>
              </a:solidFill>
            </a:endParaRPr>
          </a:p>
        </p:txBody>
      </p:sp>
      <p:sp>
        <p:nvSpPr>
          <p:cNvPr id="286" name="Google Shape;28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Result</a:t>
            </a:r>
            <a:endParaRPr/>
          </a:p>
        </p:txBody>
      </p:sp>
      <p:sp>
        <p:nvSpPr>
          <p:cNvPr id="292" name="Google Shape;292;p28"/>
          <p:cNvSpPr txBox="1"/>
          <p:nvPr>
            <p:ph idx="1" type="body"/>
          </p:nvPr>
        </p:nvSpPr>
        <p:spPr>
          <a:xfrm>
            <a:off x="311700" y="1152475"/>
            <a:ext cx="77379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Major Result in Accuracy - Dynamic Inference in EI and FL</a:t>
            </a:r>
            <a:r>
              <a:rPr lang="en">
                <a:solidFill>
                  <a:schemeClr val="dk1"/>
                </a:solidFill>
              </a:rPr>
              <a:t> Baselines</a:t>
            </a:r>
            <a:r>
              <a:rPr lang="en">
                <a:solidFill>
                  <a:schemeClr val="dk1"/>
                </a:solidFill>
              </a:rPr>
              <a:t> </a:t>
            </a:r>
            <a:endParaRPr>
              <a:solidFill>
                <a:schemeClr val="dk1"/>
              </a:solidFill>
            </a:endParaRPr>
          </a:p>
        </p:txBody>
      </p:sp>
      <p:graphicFrame>
        <p:nvGraphicFramePr>
          <p:cNvPr id="293" name="Google Shape;293;p28"/>
          <p:cNvGraphicFramePr/>
          <p:nvPr/>
        </p:nvGraphicFramePr>
        <p:xfrm>
          <a:off x="1705438" y="1773638"/>
          <a:ext cx="3000000" cy="3000000"/>
        </p:xfrm>
        <a:graphic>
          <a:graphicData uri="http://schemas.openxmlformats.org/drawingml/2006/table">
            <a:tbl>
              <a:tblPr>
                <a:noFill/>
                <a:tableStyleId>{4A41F4A4-55F3-43FC-8585-0E7E84C5143C}</a:tableStyleId>
              </a:tblPr>
              <a:tblGrid>
                <a:gridCol w="1105775"/>
                <a:gridCol w="1105775"/>
                <a:gridCol w="1866550"/>
                <a:gridCol w="1432050"/>
              </a:tblGrid>
              <a:tr h="149700">
                <a:tc>
                  <a:txBody>
                    <a:bodyPr/>
                    <a:lstStyle/>
                    <a:p>
                      <a:pPr indent="0" lvl="0" marL="0" rtl="0" algn="ctr">
                        <a:spcBef>
                          <a:spcPts val="0"/>
                        </a:spcBef>
                        <a:spcAft>
                          <a:spcPts val="0"/>
                        </a:spcAft>
                        <a:buNone/>
                      </a:pPr>
                      <a:r>
                        <a:rPr lang="en" sz="1100"/>
                        <a:t>Baseline</a:t>
                      </a:r>
                      <a:endParaRPr sz="1100"/>
                    </a:p>
                  </a:txBody>
                  <a:tcPr marT="91425" marB="91425" marR="91425" marL="91425" anchor="ctr"/>
                </a:tc>
                <a:tc>
                  <a:txBody>
                    <a:bodyPr/>
                    <a:lstStyle/>
                    <a:p>
                      <a:pPr indent="0" lvl="0" marL="0" rtl="0" algn="ctr">
                        <a:spcBef>
                          <a:spcPts val="0"/>
                        </a:spcBef>
                        <a:spcAft>
                          <a:spcPts val="0"/>
                        </a:spcAft>
                        <a:buNone/>
                      </a:pPr>
                      <a:r>
                        <a:rPr lang="en" sz="1100"/>
                        <a:t>Methods</a:t>
                      </a:r>
                      <a:endParaRPr sz="1100"/>
                    </a:p>
                  </a:txBody>
                  <a:tcPr marT="91425" marB="91425" marR="91425" marL="91425" anchor="ctr"/>
                </a:tc>
                <a:tc>
                  <a:txBody>
                    <a:bodyPr/>
                    <a:lstStyle/>
                    <a:p>
                      <a:pPr indent="0" lvl="0" marL="0" rtl="0" algn="ctr">
                        <a:spcBef>
                          <a:spcPts val="0"/>
                        </a:spcBef>
                        <a:spcAft>
                          <a:spcPts val="0"/>
                        </a:spcAft>
                        <a:buNone/>
                      </a:pPr>
                      <a:r>
                        <a:rPr lang="en" sz="1100"/>
                        <a:t>Smart </a:t>
                      </a:r>
                      <a:r>
                        <a:rPr lang="en" sz="1100"/>
                        <a:t>Vehicle</a:t>
                      </a:r>
                      <a:endParaRPr sz="1100"/>
                    </a:p>
                  </a:txBody>
                  <a:tcPr marT="91425" marB="91425" marR="91425" marL="91425" anchor="ctr"/>
                </a:tc>
                <a:tc>
                  <a:txBody>
                    <a:bodyPr/>
                    <a:lstStyle/>
                    <a:p>
                      <a:pPr indent="0" lvl="0" marL="0" rtl="0" algn="ctr">
                        <a:spcBef>
                          <a:spcPts val="0"/>
                        </a:spcBef>
                        <a:spcAft>
                          <a:spcPts val="0"/>
                        </a:spcAft>
                        <a:buNone/>
                      </a:pPr>
                      <a:r>
                        <a:rPr lang="en" sz="1100"/>
                        <a:t>Smart Health</a:t>
                      </a:r>
                      <a:endParaRPr sz="1100"/>
                    </a:p>
                  </a:txBody>
                  <a:tcPr marT="91425" marB="91425" marR="91425" marL="91425" anchor="ctr"/>
                </a:tc>
              </a:tr>
              <a:tr h="139400">
                <a:tc rowSpan="2">
                  <a:txBody>
                    <a:bodyPr/>
                    <a:lstStyle/>
                    <a:p>
                      <a:pPr indent="0" lvl="0" marL="0" rtl="0" algn="ctr">
                        <a:spcBef>
                          <a:spcPts val="0"/>
                        </a:spcBef>
                        <a:spcAft>
                          <a:spcPts val="0"/>
                        </a:spcAft>
                        <a:buNone/>
                      </a:pPr>
                      <a:r>
                        <a:rPr lang="en" sz="1100"/>
                        <a:t>EI </a:t>
                      </a:r>
                      <a:br>
                        <a:rPr lang="en" sz="1100"/>
                      </a:br>
                      <a:r>
                        <a:rPr lang="en" sz="1100"/>
                        <a:t>Baselines</a:t>
                      </a:r>
                      <a:endParaRPr sz="1100"/>
                    </a:p>
                  </a:txBody>
                  <a:tcPr marT="91425" marB="91425" marR="91425" marL="91425" anchor="ctr"/>
                </a:tc>
                <a:tc>
                  <a:txBody>
                    <a:bodyPr/>
                    <a:lstStyle/>
                    <a:p>
                      <a:pPr indent="0" lvl="0" marL="0" rtl="0" algn="ctr">
                        <a:spcBef>
                          <a:spcPts val="0"/>
                        </a:spcBef>
                        <a:spcAft>
                          <a:spcPts val="0"/>
                        </a:spcAft>
                        <a:buNone/>
                      </a:pPr>
                      <a:r>
                        <a:rPr lang="en" sz="1100"/>
                        <a:t>RANet</a:t>
                      </a:r>
                      <a:endParaRPr sz="1100"/>
                    </a:p>
                  </a:txBody>
                  <a:tcPr marT="91425" marB="91425" marR="91425" marL="91425" anchor="ctr"/>
                </a:tc>
                <a:tc>
                  <a:txBody>
                    <a:bodyPr/>
                    <a:lstStyle/>
                    <a:p>
                      <a:pPr indent="0" lvl="0" marL="0" rtl="0" algn="ctr">
                        <a:spcBef>
                          <a:spcPts val="0"/>
                        </a:spcBef>
                        <a:spcAft>
                          <a:spcPts val="0"/>
                        </a:spcAft>
                        <a:buNone/>
                      </a:pPr>
                      <a:r>
                        <a:rPr lang="en" sz="1100"/>
                        <a:t>   0.43</a:t>
                      </a:r>
                      <a:endParaRPr sz="1100"/>
                    </a:p>
                  </a:txBody>
                  <a:tcPr marT="91425" marB="91425" marR="91425" marL="0" anchor="ctr"/>
                </a:tc>
                <a:tc>
                  <a:txBody>
                    <a:bodyPr/>
                    <a:lstStyle/>
                    <a:p>
                      <a:pPr indent="0" lvl="0" marL="0" rtl="0" algn="ctr">
                        <a:spcBef>
                          <a:spcPts val="0"/>
                        </a:spcBef>
                        <a:spcAft>
                          <a:spcPts val="0"/>
                        </a:spcAft>
                        <a:buNone/>
                      </a:pPr>
                      <a:r>
                        <a:rPr lang="en" sz="1100"/>
                        <a:t>0.44</a:t>
                      </a:r>
                      <a:endParaRPr sz="1100"/>
                    </a:p>
                  </a:txBody>
                  <a:tcPr marT="91425" marB="91425" marR="91425" marL="91425" anchor="ctr"/>
                </a:tc>
              </a:tr>
              <a:tr h="290425">
                <a:tc vMerge="1"/>
                <a:tc>
                  <a:txBody>
                    <a:bodyPr/>
                    <a:lstStyle/>
                    <a:p>
                      <a:pPr indent="0" lvl="0" marL="0" rtl="0" algn="ctr">
                        <a:spcBef>
                          <a:spcPts val="0"/>
                        </a:spcBef>
                        <a:spcAft>
                          <a:spcPts val="0"/>
                        </a:spcAft>
                        <a:buNone/>
                      </a:pPr>
                      <a:r>
                        <a:rPr lang="en" sz="1100"/>
                        <a:t>FlexDNN</a:t>
                      </a:r>
                      <a:endParaRPr sz="1100"/>
                    </a:p>
                  </a:txBody>
                  <a:tcPr marT="91425" marB="91425" marR="91425" marL="91425" anchor="ctr"/>
                </a:tc>
                <a:tc>
                  <a:txBody>
                    <a:bodyPr/>
                    <a:lstStyle/>
                    <a:p>
                      <a:pPr indent="0" lvl="0" marL="0" rtl="0" algn="ctr">
                        <a:spcBef>
                          <a:spcPts val="0"/>
                        </a:spcBef>
                        <a:spcAft>
                          <a:spcPts val="0"/>
                        </a:spcAft>
                        <a:buNone/>
                      </a:pPr>
                      <a:r>
                        <a:rPr lang="en" sz="1100"/>
                        <a:t>0.39</a:t>
                      </a:r>
                      <a:endParaRPr sz="11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0.35</a:t>
                      </a:r>
                      <a:endParaRPr sz="1100"/>
                    </a:p>
                  </a:txBody>
                  <a:tcPr marT="91425" marB="91425" marR="91425" marL="91425" anchor="ctr">
                    <a:lnB cap="flat" cmpd="sng" w="9525">
                      <a:solidFill>
                        <a:srgbClr val="9E9E9E"/>
                      </a:solidFill>
                      <a:prstDash val="solid"/>
                      <a:round/>
                      <a:headEnd len="sm" w="sm" type="none"/>
                      <a:tailEnd len="sm" w="sm" type="none"/>
                    </a:lnB>
                  </a:tcPr>
                </a:tc>
              </a:tr>
              <a:tr h="290425">
                <a:tc gridSpan="2">
                  <a:txBody>
                    <a:bodyPr/>
                    <a:lstStyle/>
                    <a:p>
                      <a:pPr indent="0" lvl="0" marL="0" rtl="0" algn="ctr">
                        <a:spcBef>
                          <a:spcPts val="0"/>
                        </a:spcBef>
                        <a:spcAft>
                          <a:spcPts val="0"/>
                        </a:spcAft>
                        <a:buNone/>
                      </a:pPr>
                      <a:r>
                        <a:rPr b="1" lang="en" sz="1100"/>
                        <a:t>ArtFL</a:t>
                      </a:r>
                      <a:endParaRPr b="1" sz="1100"/>
                    </a:p>
                  </a:txBody>
                  <a:tcPr marT="91425" marB="91425" marR="91425" marL="91425" anchor="ctr">
                    <a:lnR cap="flat" cmpd="sng" w="9525">
                      <a:solidFill>
                        <a:srgbClr val="9E9E9E"/>
                      </a:solidFill>
                      <a:prstDash val="solid"/>
                      <a:round/>
                      <a:headEnd len="sm" w="sm" type="none"/>
                      <a:tailEnd len="sm" w="sm" type="none"/>
                    </a:lnR>
                  </a:tcPr>
                </a:tc>
                <a:tc hMerge="1"/>
                <a:tc>
                  <a:txBody>
                    <a:bodyPr/>
                    <a:lstStyle/>
                    <a:p>
                      <a:pPr indent="0" lvl="0" marL="0" rtl="0" algn="ctr">
                        <a:spcBef>
                          <a:spcPts val="0"/>
                        </a:spcBef>
                        <a:spcAft>
                          <a:spcPts val="0"/>
                        </a:spcAft>
                        <a:buNone/>
                      </a:pPr>
                      <a:r>
                        <a:rPr b="1" lang="en" sz="1100"/>
                        <a:t>0.93 (+53%)</a:t>
                      </a:r>
                      <a:endParaRPr b="1" sz="11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100"/>
                        <a:t>0.81 (+45%)</a:t>
                      </a:r>
                      <a:endParaRPr b="1" sz="11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5250">
                <a:tc rowSpan="4">
                  <a:txBody>
                    <a:bodyPr/>
                    <a:lstStyle/>
                    <a:p>
                      <a:pPr indent="0" lvl="0" marL="0" rtl="0" algn="ctr">
                        <a:spcBef>
                          <a:spcPts val="0"/>
                        </a:spcBef>
                        <a:spcAft>
                          <a:spcPts val="0"/>
                        </a:spcAft>
                        <a:buNone/>
                      </a:pPr>
                      <a:r>
                        <a:rPr lang="en" sz="1100"/>
                        <a:t>FL</a:t>
                      </a:r>
                      <a:br>
                        <a:rPr lang="en" sz="1100"/>
                      </a:br>
                      <a:r>
                        <a:rPr lang="en" sz="1100"/>
                        <a:t>Baselines</a:t>
                      </a:r>
                      <a:endParaRPr sz="1100"/>
                    </a:p>
                  </a:txBody>
                  <a:tcPr marT="91425" marB="91425" marR="91425" marL="91425" anchor="ctr"/>
                </a:tc>
                <a:tc>
                  <a:txBody>
                    <a:bodyPr/>
                    <a:lstStyle/>
                    <a:p>
                      <a:pPr indent="0" lvl="0" marL="0" rtl="0" algn="ctr">
                        <a:spcBef>
                          <a:spcPts val="0"/>
                        </a:spcBef>
                        <a:spcAft>
                          <a:spcPts val="0"/>
                        </a:spcAft>
                        <a:buNone/>
                      </a:pPr>
                      <a:r>
                        <a:rPr lang="en" sz="1100"/>
                        <a:t>Fedavg</a:t>
                      </a:r>
                      <a:endParaRPr sz="1100"/>
                    </a:p>
                  </a:txBody>
                  <a:tcPr marT="91425" marB="91425" marR="91425" marL="91425" anchor="ctr"/>
                </a:tc>
                <a:tc>
                  <a:txBody>
                    <a:bodyPr/>
                    <a:lstStyle/>
                    <a:p>
                      <a:pPr indent="0" lvl="0" marL="0" rtl="0" algn="ctr">
                        <a:spcBef>
                          <a:spcPts val="0"/>
                        </a:spcBef>
                        <a:spcAft>
                          <a:spcPts val="0"/>
                        </a:spcAft>
                        <a:buNone/>
                      </a:pPr>
                      <a:r>
                        <a:rPr lang="en" sz="1100"/>
                        <a:t>0.87</a:t>
                      </a:r>
                      <a:endParaRPr sz="1100"/>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100"/>
                        <a:t>0.80</a:t>
                      </a:r>
                      <a:endParaRPr sz="1100"/>
                    </a:p>
                  </a:txBody>
                  <a:tcPr marT="91425" marB="91425" marR="91425" marL="91425" anchor="ctr">
                    <a:lnT cap="flat" cmpd="sng" w="9525">
                      <a:solidFill>
                        <a:srgbClr val="9E9E9E"/>
                      </a:solidFill>
                      <a:prstDash val="solid"/>
                      <a:round/>
                      <a:headEnd len="sm" w="sm" type="none"/>
                      <a:tailEnd len="sm" w="sm" type="none"/>
                    </a:lnT>
                  </a:tcPr>
                </a:tc>
              </a:tr>
              <a:tr h="335250">
                <a:tc vMerge="1"/>
                <a:tc>
                  <a:txBody>
                    <a:bodyPr/>
                    <a:lstStyle/>
                    <a:p>
                      <a:pPr indent="0" lvl="0" marL="0" rtl="0" algn="ctr">
                        <a:spcBef>
                          <a:spcPts val="0"/>
                        </a:spcBef>
                        <a:spcAft>
                          <a:spcPts val="0"/>
                        </a:spcAft>
                        <a:buNone/>
                      </a:pPr>
                      <a:r>
                        <a:rPr lang="en" sz="1100"/>
                        <a:t>FedProx</a:t>
                      </a:r>
                      <a:endParaRPr sz="1100"/>
                    </a:p>
                  </a:txBody>
                  <a:tcPr marT="91425" marB="91425" marR="91425" marL="91425" anchor="ctr"/>
                </a:tc>
                <a:tc>
                  <a:txBody>
                    <a:bodyPr/>
                    <a:lstStyle/>
                    <a:p>
                      <a:pPr indent="0" lvl="0" marL="0" rtl="0" algn="ctr">
                        <a:spcBef>
                          <a:spcPts val="0"/>
                        </a:spcBef>
                        <a:spcAft>
                          <a:spcPts val="0"/>
                        </a:spcAft>
                        <a:buNone/>
                      </a:pPr>
                      <a:r>
                        <a:rPr lang="en" sz="1100"/>
                        <a:t>0.83</a:t>
                      </a:r>
                      <a:endParaRPr sz="1100"/>
                    </a:p>
                  </a:txBody>
                  <a:tcPr marT="91425" marB="91425" marR="91425" marL="91425" anchor="ctr"/>
                </a:tc>
                <a:tc>
                  <a:txBody>
                    <a:bodyPr/>
                    <a:lstStyle/>
                    <a:p>
                      <a:pPr indent="0" lvl="0" marL="0" rtl="0" algn="ctr">
                        <a:spcBef>
                          <a:spcPts val="0"/>
                        </a:spcBef>
                        <a:spcAft>
                          <a:spcPts val="0"/>
                        </a:spcAft>
                        <a:buNone/>
                      </a:pPr>
                      <a:r>
                        <a:rPr lang="en" sz="1100"/>
                        <a:t>0.82</a:t>
                      </a:r>
                      <a:endParaRPr sz="1100"/>
                    </a:p>
                  </a:txBody>
                  <a:tcPr marT="91425" marB="91425" marR="91425" marL="91425" anchor="ctr"/>
                </a:tc>
              </a:tr>
              <a:tr h="335250">
                <a:tc vMerge="1"/>
                <a:tc>
                  <a:txBody>
                    <a:bodyPr/>
                    <a:lstStyle/>
                    <a:p>
                      <a:pPr indent="0" lvl="0" marL="0" rtl="0" algn="ctr">
                        <a:spcBef>
                          <a:spcPts val="0"/>
                        </a:spcBef>
                        <a:spcAft>
                          <a:spcPts val="0"/>
                        </a:spcAft>
                        <a:buNone/>
                      </a:pPr>
                      <a:r>
                        <a:rPr lang="en" sz="1100"/>
                        <a:t>FedDyn</a:t>
                      </a:r>
                      <a:endParaRPr sz="1100"/>
                    </a:p>
                  </a:txBody>
                  <a:tcPr marT="91425" marB="91425" marR="91425" marL="91425" anchor="ctr"/>
                </a:tc>
                <a:tc>
                  <a:txBody>
                    <a:bodyPr/>
                    <a:lstStyle/>
                    <a:p>
                      <a:pPr indent="0" lvl="0" marL="0" rtl="0" algn="ctr">
                        <a:spcBef>
                          <a:spcPts val="0"/>
                        </a:spcBef>
                        <a:spcAft>
                          <a:spcPts val="0"/>
                        </a:spcAft>
                        <a:buNone/>
                      </a:pPr>
                      <a:r>
                        <a:rPr lang="en" sz="1100"/>
                        <a:t>0.88</a:t>
                      </a:r>
                      <a:endParaRPr sz="1100"/>
                    </a:p>
                  </a:txBody>
                  <a:tcPr marT="91425" marB="91425" marR="91425" marL="91425" anchor="ctr"/>
                </a:tc>
                <a:tc>
                  <a:txBody>
                    <a:bodyPr/>
                    <a:lstStyle/>
                    <a:p>
                      <a:pPr indent="0" lvl="0" marL="0" rtl="0" algn="ctr">
                        <a:spcBef>
                          <a:spcPts val="0"/>
                        </a:spcBef>
                        <a:spcAft>
                          <a:spcPts val="0"/>
                        </a:spcAft>
                        <a:buNone/>
                      </a:pPr>
                      <a:r>
                        <a:rPr lang="en" sz="1100"/>
                        <a:t>0.83</a:t>
                      </a:r>
                      <a:endParaRPr sz="1100"/>
                    </a:p>
                  </a:txBody>
                  <a:tcPr marT="91425" marB="91425" marR="91425" marL="91425" anchor="ctr"/>
                </a:tc>
              </a:tr>
              <a:tr h="335250">
                <a:tc vMerge="1"/>
                <a:tc>
                  <a:txBody>
                    <a:bodyPr/>
                    <a:lstStyle/>
                    <a:p>
                      <a:pPr indent="0" lvl="0" marL="0" rtl="0" algn="ctr">
                        <a:spcBef>
                          <a:spcPts val="0"/>
                        </a:spcBef>
                        <a:spcAft>
                          <a:spcPts val="0"/>
                        </a:spcAft>
                        <a:buNone/>
                      </a:pPr>
                      <a:r>
                        <a:rPr lang="en" sz="1100"/>
                        <a:t>BalanceFL</a:t>
                      </a:r>
                      <a:endParaRPr sz="1100"/>
                    </a:p>
                  </a:txBody>
                  <a:tcPr marT="91425" marB="91425" marR="91425" marL="91425" anchor="ctr"/>
                </a:tc>
                <a:tc>
                  <a:txBody>
                    <a:bodyPr/>
                    <a:lstStyle/>
                    <a:p>
                      <a:pPr indent="0" lvl="0" marL="0" rtl="0" algn="ctr">
                        <a:spcBef>
                          <a:spcPts val="0"/>
                        </a:spcBef>
                        <a:spcAft>
                          <a:spcPts val="0"/>
                        </a:spcAft>
                        <a:buNone/>
                      </a:pPr>
                      <a:r>
                        <a:rPr lang="en" sz="1100"/>
                        <a:t>0.85</a:t>
                      </a:r>
                      <a:endParaRPr sz="1100"/>
                    </a:p>
                  </a:txBody>
                  <a:tcPr marT="91425" marB="91425" marR="91425" marL="91425" anchor="ctr"/>
                </a:tc>
                <a:tc>
                  <a:txBody>
                    <a:bodyPr/>
                    <a:lstStyle/>
                    <a:p>
                      <a:pPr indent="0" lvl="0" marL="0" rtl="0" algn="ctr">
                        <a:spcBef>
                          <a:spcPts val="0"/>
                        </a:spcBef>
                        <a:spcAft>
                          <a:spcPts val="0"/>
                        </a:spcAft>
                        <a:buNone/>
                      </a:pPr>
                      <a:r>
                        <a:rPr lang="en" sz="1100"/>
                        <a:t>0.75</a:t>
                      </a:r>
                      <a:endParaRPr sz="1100"/>
                    </a:p>
                  </a:txBody>
                  <a:tcPr marT="91425" marB="91425" marR="91425" marL="91425" anchor="ctr"/>
                </a:tc>
              </a:tr>
              <a:tr h="290425">
                <a:tc gridSpan="2">
                  <a:txBody>
                    <a:bodyPr/>
                    <a:lstStyle/>
                    <a:p>
                      <a:pPr indent="0" lvl="0" marL="0" rtl="0" algn="ctr">
                        <a:spcBef>
                          <a:spcPts val="0"/>
                        </a:spcBef>
                        <a:spcAft>
                          <a:spcPts val="0"/>
                        </a:spcAft>
                        <a:buNone/>
                      </a:pPr>
                      <a:r>
                        <a:rPr b="1" lang="en" sz="1100"/>
                        <a:t>ArtFL</a:t>
                      </a:r>
                      <a:endParaRPr b="1" sz="1100"/>
                    </a:p>
                  </a:txBody>
                  <a:tcPr marT="91425" marB="91425" marR="91425" marL="91425" anchor="ctr"/>
                </a:tc>
                <a:tc hMerge="1"/>
                <a:tc>
                  <a:txBody>
                    <a:bodyPr/>
                    <a:lstStyle/>
                    <a:p>
                      <a:pPr indent="0" lvl="0" marL="0" rtl="0" algn="ctr">
                        <a:spcBef>
                          <a:spcPts val="0"/>
                        </a:spcBef>
                        <a:spcAft>
                          <a:spcPts val="0"/>
                        </a:spcAft>
                        <a:buNone/>
                      </a:pPr>
                      <a:r>
                        <a:rPr b="1" lang="en" sz="1100"/>
                        <a:t>0.94 (+7%)</a:t>
                      </a:r>
                      <a:endParaRPr b="1" sz="1100"/>
                    </a:p>
                  </a:txBody>
                  <a:tcPr marT="91425" marB="91425" marR="91425" marL="91425" anchor="ctr"/>
                </a:tc>
                <a:tc>
                  <a:txBody>
                    <a:bodyPr/>
                    <a:lstStyle/>
                    <a:p>
                      <a:pPr indent="0" lvl="0" marL="0" rtl="0" algn="ctr">
                        <a:spcBef>
                          <a:spcPts val="0"/>
                        </a:spcBef>
                        <a:spcAft>
                          <a:spcPts val="0"/>
                        </a:spcAft>
                        <a:buNone/>
                      </a:pPr>
                      <a:r>
                        <a:rPr b="1" lang="en" sz="1100"/>
                        <a:t>0.86 (+12%)</a:t>
                      </a:r>
                      <a:endParaRPr b="1" sz="1100"/>
                    </a:p>
                  </a:txBody>
                  <a:tcPr marT="91425" marB="91425" marR="91425" marL="91425" anchor="ctr"/>
                </a:tc>
              </a:tr>
            </a:tbl>
          </a:graphicData>
        </a:graphic>
      </p:graphicFrame>
      <p:sp>
        <p:nvSpPr>
          <p:cNvPr id="294" name="Google Shape;294;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Result</a:t>
            </a:r>
            <a:endParaRPr/>
          </a:p>
        </p:txBody>
      </p:sp>
      <p:sp>
        <p:nvSpPr>
          <p:cNvPr id="300" name="Google Shape;300;p29"/>
          <p:cNvSpPr txBox="1"/>
          <p:nvPr>
            <p:ph idx="1" type="body"/>
          </p:nvPr>
        </p:nvSpPr>
        <p:spPr>
          <a:xfrm>
            <a:off x="311700" y="1152475"/>
            <a:ext cx="67737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Major Result - Reduce training waiting time (Second)</a:t>
            </a:r>
            <a:endParaRPr>
              <a:solidFill>
                <a:schemeClr val="dk1"/>
              </a:solidFill>
            </a:endParaRPr>
          </a:p>
        </p:txBody>
      </p:sp>
      <p:graphicFrame>
        <p:nvGraphicFramePr>
          <p:cNvPr id="301" name="Google Shape;301;p29"/>
          <p:cNvGraphicFramePr/>
          <p:nvPr/>
        </p:nvGraphicFramePr>
        <p:xfrm>
          <a:off x="1705438" y="1926038"/>
          <a:ext cx="3000000" cy="3000000"/>
        </p:xfrm>
        <a:graphic>
          <a:graphicData uri="http://schemas.openxmlformats.org/drawingml/2006/table">
            <a:tbl>
              <a:tblPr>
                <a:noFill/>
                <a:tableStyleId>{4A41F4A4-55F3-43FC-8585-0E7E84C5143C}</a:tableStyleId>
              </a:tblPr>
              <a:tblGrid>
                <a:gridCol w="1105775"/>
                <a:gridCol w="1105775"/>
                <a:gridCol w="1866550"/>
                <a:gridCol w="1432050"/>
              </a:tblGrid>
              <a:tr h="149700">
                <a:tc>
                  <a:txBody>
                    <a:bodyPr/>
                    <a:lstStyle/>
                    <a:p>
                      <a:pPr indent="0" lvl="0" marL="0" rtl="0" algn="ctr">
                        <a:spcBef>
                          <a:spcPts val="0"/>
                        </a:spcBef>
                        <a:spcAft>
                          <a:spcPts val="0"/>
                        </a:spcAft>
                        <a:buNone/>
                      </a:pPr>
                      <a:r>
                        <a:rPr lang="en" sz="1200"/>
                        <a:t>Baseline</a:t>
                      </a:r>
                      <a:endParaRPr sz="1200"/>
                    </a:p>
                  </a:txBody>
                  <a:tcPr marT="91425" marB="91425" marR="91425" marL="91425" anchor="ctr"/>
                </a:tc>
                <a:tc>
                  <a:txBody>
                    <a:bodyPr/>
                    <a:lstStyle/>
                    <a:p>
                      <a:pPr indent="0" lvl="0" marL="0" rtl="0" algn="ctr">
                        <a:spcBef>
                          <a:spcPts val="0"/>
                        </a:spcBef>
                        <a:spcAft>
                          <a:spcPts val="0"/>
                        </a:spcAft>
                        <a:buNone/>
                      </a:pPr>
                      <a:r>
                        <a:rPr lang="en" sz="1200"/>
                        <a:t>Methods</a:t>
                      </a:r>
                      <a:endParaRPr sz="1200"/>
                    </a:p>
                  </a:txBody>
                  <a:tcPr marT="91425" marB="91425" marR="91425" marL="91425" anchor="ctr"/>
                </a:tc>
                <a:tc>
                  <a:txBody>
                    <a:bodyPr/>
                    <a:lstStyle/>
                    <a:p>
                      <a:pPr indent="0" lvl="0" marL="0" rtl="0" algn="ctr">
                        <a:spcBef>
                          <a:spcPts val="0"/>
                        </a:spcBef>
                        <a:spcAft>
                          <a:spcPts val="0"/>
                        </a:spcAft>
                        <a:buNone/>
                      </a:pPr>
                      <a:r>
                        <a:rPr lang="en" sz="1200"/>
                        <a:t>Smart Vehicle</a:t>
                      </a:r>
                      <a:endParaRPr sz="1200"/>
                    </a:p>
                  </a:txBody>
                  <a:tcPr marT="91425" marB="91425" marR="91425" marL="91425" anchor="ctr"/>
                </a:tc>
                <a:tc>
                  <a:txBody>
                    <a:bodyPr/>
                    <a:lstStyle/>
                    <a:p>
                      <a:pPr indent="0" lvl="0" marL="0" rtl="0" algn="ctr">
                        <a:spcBef>
                          <a:spcPts val="0"/>
                        </a:spcBef>
                        <a:spcAft>
                          <a:spcPts val="0"/>
                        </a:spcAft>
                        <a:buNone/>
                      </a:pPr>
                      <a:r>
                        <a:rPr lang="en" sz="1200"/>
                        <a:t>Smart Health</a:t>
                      </a:r>
                      <a:endParaRPr sz="1200"/>
                    </a:p>
                  </a:txBody>
                  <a:tcPr marT="91425" marB="91425" marR="91425" marL="91425" anchor="ctr"/>
                </a:tc>
              </a:tr>
              <a:tr h="335250">
                <a:tc rowSpan="4">
                  <a:txBody>
                    <a:bodyPr/>
                    <a:lstStyle/>
                    <a:p>
                      <a:pPr indent="0" lvl="0" marL="0" rtl="0" algn="ctr">
                        <a:spcBef>
                          <a:spcPts val="0"/>
                        </a:spcBef>
                        <a:spcAft>
                          <a:spcPts val="0"/>
                        </a:spcAft>
                        <a:buNone/>
                      </a:pPr>
                      <a:r>
                        <a:rPr lang="en" sz="1200"/>
                        <a:t>FL</a:t>
                      </a:r>
                      <a:br>
                        <a:rPr lang="en" sz="1200"/>
                      </a:br>
                      <a:r>
                        <a:rPr lang="en" sz="1200"/>
                        <a:t>Baselines</a:t>
                      </a:r>
                      <a:endParaRPr sz="1200"/>
                    </a:p>
                  </a:txBody>
                  <a:tcPr marT="91425" marB="91425" marR="91425" marL="91425" anchor="ctr"/>
                </a:tc>
                <a:tc>
                  <a:txBody>
                    <a:bodyPr/>
                    <a:lstStyle/>
                    <a:p>
                      <a:pPr indent="0" lvl="0" marL="0" rtl="0" algn="ctr">
                        <a:spcBef>
                          <a:spcPts val="0"/>
                        </a:spcBef>
                        <a:spcAft>
                          <a:spcPts val="0"/>
                        </a:spcAft>
                        <a:buNone/>
                      </a:pPr>
                      <a:r>
                        <a:rPr lang="en" sz="1200"/>
                        <a:t>Fedavg</a:t>
                      </a:r>
                      <a:endParaRPr sz="1200"/>
                    </a:p>
                  </a:txBody>
                  <a:tcPr marT="91425" marB="91425" marR="91425" marL="91425" anchor="ctr"/>
                </a:tc>
                <a:tc>
                  <a:txBody>
                    <a:bodyPr/>
                    <a:lstStyle/>
                    <a:p>
                      <a:pPr indent="0" lvl="0" marL="0" rtl="0" algn="ctr">
                        <a:spcBef>
                          <a:spcPts val="0"/>
                        </a:spcBef>
                        <a:spcAft>
                          <a:spcPts val="0"/>
                        </a:spcAft>
                        <a:buNone/>
                      </a:pPr>
                      <a:r>
                        <a:rPr lang="en" sz="1200"/>
                        <a:t>134.52</a:t>
                      </a:r>
                      <a:endParaRPr sz="1200"/>
                    </a:p>
                  </a:txBody>
                  <a:tcPr marT="91425" marB="91425" marR="91425" marL="91425" anchor="ctr"/>
                </a:tc>
                <a:tc>
                  <a:txBody>
                    <a:bodyPr/>
                    <a:lstStyle/>
                    <a:p>
                      <a:pPr indent="0" lvl="0" marL="0" rtl="0" algn="ctr">
                        <a:spcBef>
                          <a:spcPts val="0"/>
                        </a:spcBef>
                        <a:spcAft>
                          <a:spcPts val="0"/>
                        </a:spcAft>
                        <a:buNone/>
                      </a:pPr>
                      <a:r>
                        <a:rPr lang="en" sz="1200"/>
                        <a:t>351.23</a:t>
                      </a:r>
                      <a:endParaRPr sz="1200"/>
                    </a:p>
                  </a:txBody>
                  <a:tcPr marT="91425" marB="91425" marR="91425" marL="91425" anchor="ctr"/>
                </a:tc>
              </a:tr>
              <a:tr h="335250">
                <a:tc vMerge="1"/>
                <a:tc>
                  <a:txBody>
                    <a:bodyPr/>
                    <a:lstStyle/>
                    <a:p>
                      <a:pPr indent="0" lvl="0" marL="0" rtl="0" algn="ctr">
                        <a:spcBef>
                          <a:spcPts val="0"/>
                        </a:spcBef>
                        <a:spcAft>
                          <a:spcPts val="0"/>
                        </a:spcAft>
                        <a:buNone/>
                      </a:pPr>
                      <a:r>
                        <a:rPr lang="en" sz="1200"/>
                        <a:t>FedProx</a:t>
                      </a:r>
                      <a:endParaRPr sz="1200"/>
                    </a:p>
                  </a:txBody>
                  <a:tcPr marT="91425" marB="91425" marR="91425" marL="91425" anchor="ctr"/>
                </a:tc>
                <a:tc>
                  <a:txBody>
                    <a:bodyPr/>
                    <a:lstStyle/>
                    <a:p>
                      <a:pPr indent="0" lvl="0" marL="0" rtl="0" algn="ctr">
                        <a:spcBef>
                          <a:spcPts val="0"/>
                        </a:spcBef>
                        <a:spcAft>
                          <a:spcPts val="0"/>
                        </a:spcAft>
                        <a:buNone/>
                      </a:pPr>
                      <a:r>
                        <a:rPr lang="en" sz="1200"/>
                        <a:t>139.21</a:t>
                      </a:r>
                      <a:endParaRPr sz="1200"/>
                    </a:p>
                  </a:txBody>
                  <a:tcPr marT="91425" marB="91425" marR="91425" marL="91425" anchor="ctr"/>
                </a:tc>
                <a:tc>
                  <a:txBody>
                    <a:bodyPr/>
                    <a:lstStyle/>
                    <a:p>
                      <a:pPr indent="0" lvl="0" marL="0" rtl="0" algn="ctr">
                        <a:spcBef>
                          <a:spcPts val="0"/>
                        </a:spcBef>
                        <a:spcAft>
                          <a:spcPts val="0"/>
                        </a:spcAft>
                        <a:buNone/>
                      </a:pPr>
                      <a:r>
                        <a:rPr lang="en" sz="1200"/>
                        <a:t>376.41</a:t>
                      </a:r>
                      <a:endParaRPr sz="1200"/>
                    </a:p>
                  </a:txBody>
                  <a:tcPr marT="91425" marB="91425" marR="91425" marL="91425" anchor="ctr"/>
                </a:tc>
              </a:tr>
              <a:tr h="335250">
                <a:tc vMerge="1"/>
                <a:tc>
                  <a:txBody>
                    <a:bodyPr/>
                    <a:lstStyle/>
                    <a:p>
                      <a:pPr indent="0" lvl="0" marL="0" rtl="0" algn="ctr">
                        <a:spcBef>
                          <a:spcPts val="0"/>
                        </a:spcBef>
                        <a:spcAft>
                          <a:spcPts val="0"/>
                        </a:spcAft>
                        <a:buNone/>
                      </a:pPr>
                      <a:r>
                        <a:rPr lang="en" sz="1200"/>
                        <a:t>FedDyn</a:t>
                      </a:r>
                      <a:endParaRPr sz="1200"/>
                    </a:p>
                  </a:txBody>
                  <a:tcPr marT="91425" marB="91425" marR="91425" marL="91425" anchor="ctr"/>
                </a:tc>
                <a:tc>
                  <a:txBody>
                    <a:bodyPr/>
                    <a:lstStyle/>
                    <a:p>
                      <a:pPr indent="0" lvl="0" marL="0" rtl="0" algn="ctr">
                        <a:spcBef>
                          <a:spcPts val="0"/>
                        </a:spcBef>
                        <a:spcAft>
                          <a:spcPts val="0"/>
                        </a:spcAft>
                        <a:buNone/>
                      </a:pPr>
                      <a:r>
                        <a:rPr lang="en" sz="1200"/>
                        <a:t>141.23</a:t>
                      </a:r>
                      <a:endParaRPr sz="1200"/>
                    </a:p>
                  </a:txBody>
                  <a:tcPr marT="91425" marB="91425" marR="91425" marL="91425" anchor="ctr"/>
                </a:tc>
                <a:tc>
                  <a:txBody>
                    <a:bodyPr/>
                    <a:lstStyle/>
                    <a:p>
                      <a:pPr indent="0" lvl="0" marL="0" rtl="0" algn="ctr">
                        <a:spcBef>
                          <a:spcPts val="0"/>
                        </a:spcBef>
                        <a:spcAft>
                          <a:spcPts val="0"/>
                        </a:spcAft>
                        <a:buNone/>
                      </a:pPr>
                      <a:r>
                        <a:rPr lang="en" sz="1200"/>
                        <a:t>371.91</a:t>
                      </a:r>
                      <a:endParaRPr sz="1200"/>
                    </a:p>
                  </a:txBody>
                  <a:tcPr marT="91425" marB="91425" marR="91425" marL="91425" anchor="ctr"/>
                </a:tc>
              </a:tr>
              <a:tr h="335250">
                <a:tc vMerge="1"/>
                <a:tc>
                  <a:txBody>
                    <a:bodyPr/>
                    <a:lstStyle/>
                    <a:p>
                      <a:pPr indent="0" lvl="0" marL="0" rtl="0" algn="ctr">
                        <a:spcBef>
                          <a:spcPts val="0"/>
                        </a:spcBef>
                        <a:spcAft>
                          <a:spcPts val="0"/>
                        </a:spcAft>
                        <a:buNone/>
                      </a:pPr>
                      <a:r>
                        <a:rPr lang="en" sz="1200"/>
                        <a:t>BalanceFL</a:t>
                      </a:r>
                      <a:endParaRPr sz="1200"/>
                    </a:p>
                  </a:txBody>
                  <a:tcPr marT="91425" marB="91425" marR="91425" marL="91425" anchor="ctr"/>
                </a:tc>
                <a:tc>
                  <a:txBody>
                    <a:bodyPr/>
                    <a:lstStyle/>
                    <a:p>
                      <a:pPr indent="0" lvl="0" marL="0" rtl="0" algn="ctr">
                        <a:spcBef>
                          <a:spcPts val="0"/>
                        </a:spcBef>
                        <a:spcAft>
                          <a:spcPts val="0"/>
                        </a:spcAft>
                        <a:buNone/>
                      </a:pPr>
                      <a:r>
                        <a:rPr lang="en" sz="1200"/>
                        <a:t>197.83</a:t>
                      </a:r>
                      <a:endParaRPr sz="1200"/>
                    </a:p>
                  </a:txBody>
                  <a:tcPr marT="91425" marB="91425" marR="91425" marL="91425" anchor="ctr"/>
                </a:tc>
                <a:tc>
                  <a:txBody>
                    <a:bodyPr/>
                    <a:lstStyle/>
                    <a:p>
                      <a:pPr indent="0" lvl="0" marL="0" rtl="0" algn="ctr">
                        <a:spcBef>
                          <a:spcPts val="0"/>
                        </a:spcBef>
                        <a:spcAft>
                          <a:spcPts val="0"/>
                        </a:spcAft>
                        <a:buNone/>
                      </a:pPr>
                      <a:r>
                        <a:rPr lang="en" sz="1200"/>
                        <a:t>534.24</a:t>
                      </a:r>
                      <a:endParaRPr sz="1200"/>
                    </a:p>
                  </a:txBody>
                  <a:tcPr marT="91425" marB="91425" marR="91425" marL="91425" anchor="ctr"/>
                </a:tc>
              </a:tr>
              <a:tr h="290425">
                <a:tc gridSpan="2">
                  <a:txBody>
                    <a:bodyPr/>
                    <a:lstStyle/>
                    <a:p>
                      <a:pPr indent="0" lvl="0" marL="0" rtl="0" algn="ctr">
                        <a:spcBef>
                          <a:spcPts val="0"/>
                        </a:spcBef>
                        <a:spcAft>
                          <a:spcPts val="0"/>
                        </a:spcAft>
                        <a:buNone/>
                      </a:pPr>
                      <a:r>
                        <a:rPr b="1" lang="en" sz="1200"/>
                        <a:t>ArtFL</a:t>
                      </a:r>
                      <a:endParaRPr b="1" sz="1200"/>
                    </a:p>
                  </a:txBody>
                  <a:tcPr marT="91425" marB="91425" marR="91425" marL="91425" anchor="ctr"/>
                </a:tc>
                <a:tc hMerge="1"/>
                <a:tc>
                  <a:txBody>
                    <a:bodyPr/>
                    <a:lstStyle/>
                    <a:p>
                      <a:pPr indent="0" lvl="0" marL="0" rtl="0" algn="ctr">
                        <a:spcBef>
                          <a:spcPts val="0"/>
                        </a:spcBef>
                        <a:spcAft>
                          <a:spcPts val="0"/>
                        </a:spcAft>
                        <a:buNone/>
                      </a:pPr>
                      <a:r>
                        <a:rPr b="1" lang="en" sz="1200"/>
                        <a:t>101.21 (-48.8%)</a:t>
                      </a:r>
                      <a:endParaRPr b="1" sz="1200"/>
                    </a:p>
                  </a:txBody>
                  <a:tcPr marT="91425" marB="91425" marR="91425" marL="91425" anchor="ctr"/>
                </a:tc>
                <a:tc>
                  <a:txBody>
                    <a:bodyPr/>
                    <a:lstStyle/>
                    <a:p>
                      <a:pPr indent="0" lvl="0" marL="0" rtl="0" algn="ctr">
                        <a:spcBef>
                          <a:spcPts val="0"/>
                        </a:spcBef>
                        <a:spcAft>
                          <a:spcPts val="0"/>
                        </a:spcAft>
                        <a:buNone/>
                      </a:pPr>
                      <a:r>
                        <a:rPr b="1" lang="en" sz="1200"/>
                        <a:t>227.35 (-57.4%)</a:t>
                      </a:r>
                      <a:endParaRPr b="1" sz="1200"/>
                    </a:p>
                  </a:txBody>
                  <a:tcPr marT="91425" marB="91425" marR="91425" marL="91425" anchor="ctr"/>
                </a:tc>
              </a:tr>
            </a:tbl>
          </a:graphicData>
        </a:graphic>
      </p:graphicFrame>
      <p:sp>
        <p:nvSpPr>
          <p:cNvPr id="302" name="Google Shape;30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a:t>
            </a:r>
            <a:endParaRPr/>
          </a:p>
        </p:txBody>
      </p:sp>
      <p:sp>
        <p:nvSpPr>
          <p:cNvPr id="308" name="Google Shape;308;p30"/>
          <p:cNvSpPr txBox="1"/>
          <p:nvPr>
            <p:ph idx="1" type="body"/>
          </p:nvPr>
        </p:nvSpPr>
        <p:spPr>
          <a:xfrm>
            <a:off x="336000" y="1379265"/>
            <a:ext cx="8472000" cy="49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Why ArtFL works well?</a:t>
            </a:r>
            <a:endParaRPr>
              <a:solidFill>
                <a:schemeClr val="dk1"/>
              </a:solidFill>
            </a:endParaRPr>
          </a:p>
        </p:txBody>
      </p:sp>
      <p:sp>
        <p:nvSpPr>
          <p:cNvPr id="309" name="Google Shape;309;p30"/>
          <p:cNvSpPr txBox="1"/>
          <p:nvPr/>
        </p:nvSpPr>
        <p:spPr>
          <a:xfrm>
            <a:off x="920650" y="2327875"/>
            <a:ext cx="3446700" cy="10989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What the model learns from multi-scale inputs?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Structural </a:t>
            </a:r>
            <a:r>
              <a:rPr lang="en" sz="1800">
                <a:solidFill>
                  <a:schemeClr val="dk1"/>
                </a:solidFill>
              </a:rPr>
              <a:t>Information.</a:t>
            </a:r>
            <a:endParaRPr sz="1800">
              <a:solidFill>
                <a:schemeClr val="dk1"/>
              </a:solidFill>
            </a:endParaRPr>
          </a:p>
        </p:txBody>
      </p:sp>
      <p:pic>
        <p:nvPicPr>
          <p:cNvPr id="310" name="Google Shape;310;p30"/>
          <p:cNvPicPr preferRelativeResize="0"/>
          <p:nvPr/>
        </p:nvPicPr>
        <p:blipFill>
          <a:blip r:embed="rId3">
            <a:alphaModFix/>
          </a:blip>
          <a:stretch>
            <a:fillRect/>
          </a:stretch>
        </p:blipFill>
        <p:spPr>
          <a:xfrm>
            <a:off x="4367350" y="1626640"/>
            <a:ext cx="4664926" cy="2501365"/>
          </a:xfrm>
          <a:prstGeom prst="rect">
            <a:avLst/>
          </a:prstGeom>
          <a:noFill/>
          <a:ln>
            <a:noFill/>
          </a:ln>
        </p:spPr>
      </p:pic>
      <p:sp>
        <p:nvSpPr>
          <p:cNvPr id="311" name="Google Shape;311;p30"/>
          <p:cNvSpPr txBox="1"/>
          <p:nvPr/>
        </p:nvSpPr>
        <p:spPr>
          <a:xfrm>
            <a:off x="5419350" y="4212875"/>
            <a:ext cx="2729700" cy="49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Class-Active Mapping</a:t>
            </a:r>
            <a:endParaRPr b="1" sz="1800">
              <a:solidFill>
                <a:schemeClr val="dk2"/>
              </a:solidFill>
            </a:endParaRPr>
          </a:p>
        </p:txBody>
      </p:sp>
      <p:sp>
        <p:nvSpPr>
          <p:cNvPr id="312" name="Google Shape;31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1000"/>
                                        <p:tgtEl>
                                          <p:spTgt spid="3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1"/>
                                        </p:tgtEl>
                                        <p:attrNameLst>
                                          <p:attrName>style.visibility</p:attrName>
                                        </p:attrNameLst>
                                      </p:cBhvr>
                                      <p:to>
                                        <p:strVal val="visible"/>
                                      </p:to>
                                    </p:set>
                                    <p:anim calcmode="lin" valueType="num">
                                      <p:cBhvr additive="base">
                                        <p:cTn dur="1"/>
                                        <p:tgtEl>
                                          <p:spTgt spid="3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and Future work</a:t>
            </a:r>
            <a:endParaRPr/>
          </a:p>
        </p:txBody>
      </p:sp>
      <p:sp>
        <p:nvSpPr>
          <p:cNvPr id="318" name="Google Shape;318;p31"/>
          <p:cNvSpPr txBox="1"/>
          <p:nvPr>
            <p:ph idx="1" type="body"/>
          </p:nvPr>
        </p:nvSpPr>
        <p:spPr>
          <a:xfrm>
            <a:off x="475350" y="1617400"/>
            <a:ext cx="8193300" cy="2601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We propose a</a:t>
            </a:r>
            <a:r>
              <a:rPr lang="en" sz="1400">
                <a:solidFill>
                  <a:schemeClr val="dk1"/>
                </a:solidFill>
              </a:rPr>
              <a:t> </a:t>
            </a:r>
            <a:r>
              <a:rPr lang="en">
                <a:solidFill>
                  <a:schemeClr val="dk1"/>
                </a:solidFill>
              </a:rPr>
              <a:t>novel FL system designed to support dynamic inference requirements.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Extensive experiments show that ArtFL delivers significant improvement over state-of-the-art baselines across public datasets and two real-world testbeds.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 the future, we will extend ArtFL to other data modalities and more complex tasks. </a:t>
            </a:r>
            <a:endParaRPr>
              <a:solidFill>
                <a:schemeClr val="dk1"/>
              </a:solidFill>
            </a:endParaRPr>
          </a:p>
        </p:txBody>
      </p:sp>
      <p:sp>
        <p:nvSpPr>
          <p:cNvPr id="319" name="Google Shape;31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66" name="Google Shape;66;p14"/>
          <p:cNvSpPr txBox="1"/>
          <p:nvPr>
            <p:ph idx="1" type="body"/>
          </p:nvPr>
        </p:nvSpPr>
        <p:spPr>
          <a:xfrm>
            <a:off x="311700" y="1306950"/>
            <a:ext cx="8520600" cy="28368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Background</a:t>
            </a:r>
            <a:endParaRPr/>
          </a:p>
          <a:p>
            <a:pPr indent="-342900" lvl="0" marL="457200" rtl="0" algn="l">
              <a:lnSpc>
                <a:spcPct val="150000"/>
              </a:lnSpc>
              <a:spcBef>
                <a:spcPts val="0"/>
              </a:spcBef>
              <a:spcAft>
                <a:spcPts val="0"/>
              </a:spcAft>
              <a:buSzPts val="1800"/>
              <a:buChar char="●"/>
            </a:pPr>
            <a:r>
              <a:rPr lang="en"/>
              <a:t>Motivation and Methodology</a:t>
            </a:r>
            <a:endParaRPr/>
          </a:p>
          <a:p>
            <a:pPr indent="-342900" lvl="0" marL="457200" rtl="0" algn="l">
              <a:lnSpc>
                <a:spcPct val="150000"/>
              </a:lnSpc>
              <a:spcBef>
                <a:spcPts val="0"/>
              </a:spcBef>
              <a:spcAft>
                <a:spcPts val="0"/>
              </a:spcAft>
              <a:buSzPts val="1800"/>
              <a:buChar char="●"/>
            </a:pPr>
            <a:r>
              <a:rPr lang="en"/>
              <a:t>Experiments  and Evaluation</a:t>
            </a:r>
            <a:endParaRPr/>
          </a:p>
          <a:p>
            <a:pPr indent="-342900" lvl="0" marL="457200" rtl="0" algn="l">
              <a:lnSpc>
                <a:spcPct val="150000"/>
              </a:lnSpc>
              <a:spcBef>
                <a:spcPts val="0"/>
              </a:spcBef>
              <a:spcAft>
                <a:spcPts val="0"/>
              </a:spcAft>
              <a:buSzPts val="1800"/>
              <a:buChar char="●"/>
            </a:pPr>
            <a:r>
              <a:rPr lang="en"/>
              <a:t>Discussion and Conclusion</a:t>
            </a:r>
            <a:endParaRPr/>
          </a:p>
          <a:p>
            <a:pPr indent="0" lvl="0" marL="0" rtl="0" algn="l">
              <a:lnSpc>
                <a:spcPct val="150000"/>
              </a:lnSpc>
              <a:spcBef>
                <a:spcPts val="1200"/>
              </a:spcBef>
              <a:spcAft>
                <a:spcPts val="1200"/>
              </a:spcAft>
              <a:buNone/>
            </a:pPr>
            <a:r>
              <a:t/>
            </a:r>
            <a:endParaRPr/>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2"/>
          <p:cNvSpPr/>
          <p:nvPr/>
        </p:nvSpPr>
        <p:spPr>
          <a:xfrm>
            <a:off x="0" y="-7200"/>
            <a:ext cx="3618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Georgia"/>
                <a:ea typeface="Georgia"/>
                <a:cs typeface="Georgia"/>
                <a:sym typeface="Georgia"/>
              </a:rPr>
              <a:t>Thanks!</a:t>
            </a:r>
            <a:endParaRPr sz="2000">
              <a:latin typeface="Georgia"/>
              <a:ea typeface="Georgia"/>
              <a:cs typeface="Georgia"/>
              <a:sym typeface="Georgia"/>
            </a:endParaRPr>
          </a:p>
        </p:txBody>
      </p:sp>
      <p:sp>
        <p:nvSpPr>
          <p:cNvPr id="325" name="Google Shape;325;p32"/>
          <p:cNvSpPr txBox="1"/>
          <p:nvPr>
            <p:ph idx="4294967295" type="ctrTitle"/>
          </p:nvPr>
        </p:nvSpPr>
        <p:spPr>
          <a:xfrm>
            <a:off x="3793200" y="1027050"/>
            <a:ext cx="5166300" cy="915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ArtFL: Exploiting Data Resolution in Federated Learning for Dynamic Runtime Inference via Multi-Scale Training</a:t>
            </a:r>
            <a:endParaRPr sz="1700"/>
          </a:p>
        </p:txBody>
      </p:sp>
      <p:sp>
        <p:nvSpPr>
          <p:cNvPr id="326" name="Google Shape;326;p32"/>
          <p:cNvSpPr txBox="1"/>
          <p:nvPr>
            <p:ph idx="4294967295" type="subTitle"/>
          </p:nvPr>
        </p:nvSpPr>
        <p:spPr>
          <a:xfrm>
            <a:off x="3793200" y="2346000"/>
            <a:ext cx="5007000" cy="451500"/>
          </a:xfrm>
          <a:prstGeom prst="rect">
            <a:avLst/>
          </a:prstGeom>
        </p:spPr>
        <p:txBody>
          <a:bodyPr anchorCtr="0" anchor="t" bIns="91425" lIns="91425" spcFirstLastPara="1" rIns="91425" wrap="square" tIns="91425">
            <a:normAutofit/>
          </a:bodyPr>
          <a:lstStyle/>
          <a:p>
            <a:pPr indent="-336550" lvl="0" marL="457200" rtl="0" algn="l">
              <a:lnSpc>
                <a:spcPct val="95000"/>
              </a:lnSpc>
              <a:spcBef>
                <a:spcPts val="0"/>
              </a:spcBef>
              <a:spcAft>
                <a:spcPts val="0"/>
              </a:spcAft>
              <a:buClr>
                <a:schemeClr val="dk1"/>
              </a:buClr>
              <a:buSzPts val="1700"/>
              <a:buChar char="●"/>
            </a:pPr>
            <a:r>
              <a:rPr b="1" lang="en" sz="1700">
                <a:solidFill>
                  <a:schemeClr val="dk1"/>
                </a:solidFill>
              </a:rPr>
              <a:t>Siyang Jiang</a:t>
            </a:r>
            <a:r>
              <a:rPr lang="en" sz="1700">
                <a:solidFill>
                  <a:schemeClr val="dk1"/>
                </a:solidFill>
              </a:rPr>
              <a:t>, Xian Shuai, Guoliang Xing</a:t>
            </a:r>
            <a:endParaRPr sz="1700">
              <a:solidFill>
                <a:schemeClr val="dk1"/>
              </a:solidFill>
            </a:endParaRPr>
          </a:p>
        </p:txBody>
      </p:sp>
      <p:pic>
        <p:nvPicPr>
          <p:cNvPr descr="A picture containing font, graphics, logo, symbol&#10;&#10;Description automatically generated" id="327" name="Google Shape;327;p32"/>
          <p:cNvPicPr preferRelativeResize="0"/>
          <p:nvPr/>
        </p:nvPicPr>
        <p:blipFill>
          <a:blip r:embed="rId3">
            <a:alphaModFix/>
          </a:blip>
          <a:stretch>
            <a:fillRect/>
          </a:stretch>
        </p:blipFill>
        <p:spPr>
          <a:xfrm>
            <a:off x="6029600" y="3551425"/>
            <a:ext cx="1190625" cy="742950"/>
          </a:xfrm>
          <a:prstGeom prst="rect">
            <a:avLst/>
          </a:prstGeom>
          <a:noFill/>
          <a:ln>
            <a:noFill/>
          </a:ln>
        </p:spPr>
      </p:pic>
      <p:pic>
        <p:nvPicPr>
          <p:cNvPr descr="Chinese University of Hong Kong - Wikipedia" id="328" name="Google Shape;328;p32"/>
          <p:cNvPicPr preferRelativeResize="0"/>
          <p:nvPr/>
        </p:nvPicPr>
        <p:blipFill>
          <a:blip r:embed="rId4">
            <a:alphaModFix/>
          </a:blip>
          <a:stretch>
            <a:fillRect/>
          </a:stretch>
        </p:blipFill>
        <p:spPr>
          <a:xfrm>
            <a:off x="4289800" y="3372971"/>
            <a:ext cx="1392724" cy="1099880"/>
          </a:xfrm>
          <a:prstGeom prst="rect">
            <a:avLst/>
          </a:prstGeom>
          <a:noFill/>
          <a:ln>
            <a:noFill/>
          </a:ln>
        </p:spPr>
      </p:pic>
      <p:pic>
        <p:nvPicPr>
          <p:cNvPr descr="Qr code&#10;&#10;Description automatically generated" id="329" name="Google Shape;329;p32"/>
          <p:cNvPicPr preferRelativeResize="0"/>
          <p:nvPr/>
        </p:nvPicPr>
        <p:blipFill>
          <a:blip r:embed="rId5">
            <a:alphaModFix/>
          </a:blip>
          <a:stretch>
            <a:fillRect/>
          </a:stretch>
        </p:blipFill>
        <p:spPr>
          <a:xfrm>
            <a:off x="7728500" y="3337113"/>
            <a:ext cx="942975" cy="1019175"/>
          </a:xfrm>
          <a:prstGeom prst="rect">
            <a:avLst/>
          </a:prstGeom>
          <a:noFill/>
          <a:ln>
            <a:noFill/>
          </a:ln>
        </p:spPr>
      </p:pic>
      <p:sp>
        <p:nvSpPr>
          <p:cNvPr id="330" name="Google Shape;330;p32"/>
          <p:cNvSpPr txBox="1"/>
          <p:nvPr>
            <p:ph idx="4294967295" type="subTitle"/>
          </p:nvPr>
        </p:nvSpPr>
        <p:spPr>
          <a:xfrm>
            <a:off x="7494688" y="4320450"/>
            <a:ext cx="1563000" cy="451500"/>
          </a:xfrm>
          <a:prstGeom prst="rect">
            <a:avLst/>
          </a:prstGeom>
        </p:spPr>
        <p:txBody>
          <a:bodyPr anchorCtr="0" anchor="t" bIns="91425" lIns="91425" spcFirstLastPara="1" rIns="91425" wrap="square" tIns="91425">
            <a:normAutofit fontScale="92500"/>
          </a:bodyPr>
          <a:lstStyle/>
          <a:p>
            <a:pPr indent="0" lvl="0" marL="0" rtl="0" algn="l">
              <a:lnSpc>
                <a:spcPct val="95000"/>
              </a:lnSpc>
              <a:spcBef>
                <a:spcPts val="0"/>
              </a:spcBef>
              <a:spcAft>
                <a:spcPts val="1200"/>
              </a:spcAft>
              <a:buNone/>
            </a:pPr>
            <a:r>
              <a:rPr lang="en" sz="1700">
                <a:solidFill>
                  <a:schemeClr val="dk1"/>
                </a:solidFill>
                <a:latin typeface="Georgia"/>
                <a:ea typeface="Georgia"/>
                <a:cs typeface="Georgia"/>
                <a:sym typeface="Georgia"/>
              </a:rPr>
              <a:t>Visit AIoT Lab</a:t>
            </a:r>
            <a:endParaRPr sz="1700">
              <a:solidFill>
                <a:schemeClr val="dk1"/>
              </a:solidFill>
              <a:latin typeface="Georgia"/>
              <a:ea typeface="Georgia"/>
              <a:cs typeface="Georgia"/>
              <a:sym typeface="Georgia"/>
            </a:endParaRPr>
          </a:p>
        </p:txBody>
      </p:sp>
      <p:sp>
        <p:nvSpPr>
          <p:cNvPr id="331" name="Google Shape;33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73" name="Google Shape;73;p15"/>
          <p:cNvSpPr txBox="1"/>
          <p:nvPr>
            <p:ph idx="1" type="body"/>
          </p:nvPr>
        </p:nvSpPr>
        <p:spPr>
          <a:xfrm>
            <a:off x="311700" y="1306950"/>
            <a:ext cx="8520600" cy="28368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Background</a:t>
            </a:r>
            <a:endParaRPr/>
          </a:p>
          <a:p>
            <a:pPr indent="-342900" lvl="0" marL="457200" rtl="0" algn="l">
              <a:lnSpc>
                <a:spcPct val="150000"/>
              </a:lnSpc>
              <a:spcBef>
                <a:spcPts val="0"/>
              </a:spcBef>
              <a:spcAft>
                <a:spcPts val="0"/>
              </a:spcAft>
              <a:buClr>
                <a:schemeClr val="lt2"/>
              </a:buClr>
              <a:buSzPts val="1800"/>
              <a:buChar char="●"/>
            </a:pPr>
            <a:r>
              <a:rPr lang="en">
                <a:solidFill>
                  <a:schemeClr val="lt2"/>
                </a:solidFill>
              </a:rPr>
              <a:t>Motivation and Methodology</a:t>
            </a:r>
            <a:endParaRPr>
              <a:solidFill>
                <a:schemeClr val="lt2"/>
              </a:solidFill>
            </a:endParaRPr>
          </a:p>
          <a:p>
            <a:pPr indent="-342900" lvl="0" marL="457200" rtl="0" algn="l">
              <a:lnSpc>
                <a:spcPct val="150000"/>
              </a:lnSpc>
              <a:spcBef>
                <a:spcPts val="0"/>
              </a:spcBef>
              <a:spcAft>
                <a:spcPts val="0"/>
              </a:spcAft>
              <a:buClr>
                <a:schemeClr val="lt2"/>
              </a:buClr>
              <a:buSzPts val="1800"/>
              <a:buChar char="●"/>
            </a:pPr>
            <a:r>
              <a:rPr lang="en">
                <a:solidFill>
                  <a:schemeClr val="lt2"/>
                </a:solidFill>
              </a:rPr>
              <a:t>Experiments  and Evaluation</a:t>
            </a:r>
            <a:endParaRPr>
              <a:solidFill>
                <a:schemeClr val="lt2"/>
              </a:solidFill>
            </a:endParaRPr>
          </a:p>
          <a:p>
            <a:pPr indent="-342900" lvl="0" marL="457200" rtl="0" algn="l">
              <a:lnSpc>
                <a:spcPct val="150000"/>
              </a:lnSpc>
              <a:spcBef>
                <a:spcPts val="0"/>
              </a:spcBef>
              <a:spcAft>
                <a:spcPts val="0"/>
              </a:spcAft>
              <a:buClr>
                <a:schemeClr val="lt2"/>
              </a:buClr>
              <a:buSzPts val="1800"/>
              <a:buChar char="●"/>
            </a:pPr>
            <a:r>
              <a:rPr lang="en">
                <a:solidFill>
                  <a:schemeClr val="lt2"/>
                </a:solidFill>
              </a:rPr>
              <a:t>Discussion and Conclusion</a:t>
            </a:r>
            <a:endParaRPr>
              <a:solidFill>
                <a:schemeClr val="lt2"/>
              </a:solidFill>
            </a:endParaRPr>
          </a:p>
          <a:p>
            <a:pPr indent="0" lvl="0" marL="0" rtl="0" algn="l">
              <a:lnSpc>
                <a:spcPct val="150000"/>
              </a:lnSpc>
              <a:spcBef>
                <a:spcPts val="1200"/>
              </a:spcBef>
              <a:spcAft>
                <a:spcPts val="1200"/>
              </a:spcAft>
              <a:buNone/>
            </a:pPr>
            <a:r>
              <a:t/>
            </a:r>
            <a:endParaRPr/>
          </a:p>
        </p:txBody>
      </p:sp>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a:t>
            </a:r>
            <a:r>
              <a:rPr lang="en"/>
              <a:t>Major</a:t>
            </a:r>
            <a:r>
              <a:rPr lang="en"/>
              <a:t> </a:t>
            </a:r>
            <a:r>
              <a:rPr lang="en"/>
              <a:t>Challenges</a:t>
            </a:r>
            <a:endParaRPr/>
          </a:p>
        </p:txBody>
      </p:sp>
      <p:sp>
        <p:nvSpPr>
          <p:cNvPr id="80" name="Google Shape;80;p16"/>
          <p:cNvSpPr txBox="1"/>
          <p:nvPr>
            <p:ph idx="1" type="body"/>
          </p:nvPr>
        </p:nvSpPr>
        <p:spPr>
          <a:xfrm>
            <a:off x="311700" y="1152475"/>
            <a:ext cx="8520600" cy="445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lang="en">
                <a:solidFill>
                  <a:schemeClr val="dk1"/>
                </a:solidFill>
              </a:rPr>
              <a:t>Federated Learning (FL) in Mission-critical Systems on Edge Devices</a:t>
            </a:r>
            <a:endParaRPr>
              <a:solidFill>
                <a:schemeClr val="dk1"/>
              </a:solidFill>
            </a:endParaRPr>
          </a:p>
        </p:txBody>
      </p:sp>
      <p:pic>
        <p:nvPicPr>
          <p:cNvPr id="81" name="Google Shape;81;p16"/>
          <p:cNvPicPr preferRelativeResize="0"/>
          <p:nvPr/>
        </p:nvPicPr>
        <p:blipFill rotWithShape="1">
          <a:blip r:embed="rId3">
            <a:alphaModFix/>
          </a:blip>
          <a:srcRect b="13818" l="70413" r="5524" t="55481"/>
          <a:stretch/>
        </p:blipFill>
        <p:spPr>
          <a:xfrm>
            <a:off x="5310675" y="1908900"/>
            <a:ext cx="1266601" cy="994976"/>
          </a:xfrm>
          <a:prstGeom prst="rect">
            <a:avLst/>
          </a:prstGeom>
          <a:noFill/>
          <a:ln>
            <a:noFill/>
          </a:ln>
        </p:spPr>
      </p:pic>
      <p:pic>
        <p:nvPicPr>
          <p:cNvPr id="82" name="Google Shape;82;p16"/>
          <p:cNvPicPr preferRelativeResize="0"/>
          <p:nvPr/>
        </p:nvPicPr>
        <p:blipFill rotWithShape="1">
          <a:blip r:embed="rId3">
            <a:alphaModFix/>
          </a:blip>
          <a:srcRect b="61961" l="70497" r="3881" t="9236"/>
          <a:stretch/>
        </p:blipFill>
        <p:spPr>
          <a:xfrm>
            <a:off x="5382425" y="3360675"/>
            <a:ext cx="1348649" cy="933449"/>
          </a:xfrm>
          <a:prstGeom prst="rect">
            <a:avLst/>
          </a:prstGeom>
          <a:noFill/>
          <a:ln>
            <a:noFill/>
          </a:ln>
        </p:spPr>
      </p:pic>
      <p:pic>
        <p:nvPicPr>
          <p:cNvPr id="83" name="Google Shape;83;p16"/>
          <p:cNvPicPr preferRelativeResize="0"/>
          <p:nvPr/>
        </p:nvPicPr>
        <p:blipFill>
          <a:blip r:embed="rId4">
            <a:alphaModFix/>
          </a:blip>
          <a:stretch>
            <a:fillRect/>
          </a:stretch>
        </p:blipFill>
        <p:spPr>
          <a:xfrm rot="-2699960">
            <a:off x="2706689" y="3871314"/>
            <a:ext cx="757921" cy="757921"/>
          </a:xfrm>
          <a:prstGeom prst="rect">
            <a:avLst/>
          </a:prstGeom>
          <a:noFill/>
          <a:ln>
            <a:noFill/>
          </a:ln>
        </p:spPr>
      </p:pic>
      <p:sp>
        <p:nvSpPr>
          <p:cNvPr id="84" name="Google Shape;84;p16"/>
          <p:cNvSpPr txBox="1"/>
          <p:nvPr>
            <p:ph idx="1" type="body"/>
          </p:nvPr>
        </p:nvSpPr>
        <p:spPr>
          <a:xfrm>
            <a:off x="887475" y="3918775"/>
            <a:ext cx="1864200" cy="663000"/>
          </a:xfrm>
          <a:prstGeom prst="rect">
            <a:avLst/>
          </a:prstGeom>
        </p:spPr>
        <p:txBody>
          <a:bodyPr anchorCtr="0" anchor="t" bIns="91425" lIns="91425" spcFirstLastPara="1" rIns="91425" wrap="square" tIns="91425">
            <a:normAutofit fontScale="85000" lnSpcReduction="10000"/>
          </a:bodyPr>
          <a:lstStyle/>
          <a:p>
            <a:pPr indent="0" lvl="0" marL="0" rtl="0" algn="ctr">
              <a:spcBef>
                <a:spcPts val="0"/>
              </a:spcBef>
              <a:spcAft>
                <a:spcPts val="1200"/>
              </a:spcAft>
              <a:buNone/>
            </a:pPr>
            <a:r>
              <a:rPr lang="en"/>
              <a:t>Real-time </a:t>
            </a:r>
            <a:br>
              <a:rPr lang="en"/>
            </a:br>
            <a:r>
              <a:rPr lang="en"/>
              <a:t>Performance</a:t>
            </a:r>
            <a:endParaRPr/>
          </a:p>
        </p:txBody>
      </p:sp>
      <p:sp>
        <p:nvSpPr>
          <p:cNvPr id="85" name="Google Shape;85;p16"/>
          <p:cNvSpPr txBox="1"/>
          <p:nvPr>
            <p:ph idx="1" type="body"/>
          </p:nvPr>
        </p:nvSpPr>
        <p:spPr>
          <a:xfrm>
            <a:off x="3592675" y="3918775"/>
            <a:ext cx="1479300" cy="663000"/>
          </a:xfrm>
          <a:prstGeom prst="rect">
            <a:avLst/>
          </a:prstGeom>
        </p:spPr>
        <p:txBody>
          <a:bodyPr anchorCtr="0" anchor="t" bIns="91425" lIns="91425" spcFirstLastPara="1" rIns="91425" wrap="square" tIns="91425">
            <a:normAutofit fontScale="85000" lnSpcReduction="10000"/>
          </a:bodyPr>
          <a:lstStyle/>
          <a:p>
            <a:pPr indent="0" lvl="0" marL="0" rtl="0" algn="ctr">
              <a:spcBef>
                <a:spcPts val="0"/>
              </a:spcBef>
              <a:spcAft>
                <a:spcPts val="1200"/>
              </a:spcAft>
              <a:buNone/>
            </a:pPr>
            <a:r>
              <a:rPr lang="en"/>
              <a:t>Accuracy</a:t>
            </a:r>
            <a:r>
              <a:rPr lang="en"/>
              <a:t> </a:t>
            </a:r>
            <a:br>
              <a:rPr lang="en"/>
            </a:br>
            <a:r>
              <a:rPr lang="en"/>
              <a:t>Performance</a:t>
            </a:r>
            <a:endParaRPr/>
          </a:p>
        </p:txBody>
      </p:sp>
      <p:pic>
        <p:nvPicPr>
          <p:cNvPr id="86" name="Google Shape;86;p16"/>
          <p:cNvPicPr preferRelativeResize="0"/>
          <p:nvPr/>
        </p:nvPicPr>
        <p:blipFill>
          <a:blip r:embed="rId5">
            <a:alphaModFix/>
          </a:blip>
          <a:stretch>
            <a:fillRect/>
          </a:stretch>
        </p:blipFill>
        <p:spPr>
          <a:xfrm>
            <a:off x="6826626" y="1910998"/>
            <a:ext cx="1479300" cy="1006327"/>
          </a:xfrm>
          <a:prstGeom prst="rect">
            <a:avLst/>
          </a:prstGeom>
          <a:noFill/>
          <a:ln>
            <a:noFill/>
          </a:ln>
        </p:spPr>
      </p:pic>
      <p:sp>
        <p:nvSpPr>
          <p:cNvPr id="87" name="Google Shape;87;p16"/>
          <p:cNvSpPr txBox="1"/>
          <p:nvPr>
            <p:ph idx="1" type="body"/>
          </p:nvPr>
        </p:nvSpPr>
        <p:spPr>
          <a:xfrm>
            <a:off x="6905750" y="2903875"/>
            <a:ext cx="1266600" cy="312000"/>
          </a:xfrm>
          <a:prstGeom prst="rect">
            <a:avLst/>
          </a:prstGeom>
        </p:spPr>
        <p:txBody>
          <a:bodyPr anchorCtr="0" anchor="t" bIns="91425" lIns="91425" spcFirstLastPara="1" rIns="91425" wrap="square" tIns="91425">
            <a:noAutofit/>
          </a:bodyPr>
          <a:lstStyle/>
          <a:p>
            <a:pPr indent="0" lvl="0" marL="0" rtl="0" algn="ctr">
              <a:lnSpc>
                <a:spcPct val="75000"/>
              </a:lnSpc>
              <a:spcBef>
                <a:spcPts val="0"/>
              </a:spcBef>
              <a:spcAft>
                <a:spcPts val="1200"/>
              </a:spcAft>
              <a:buSzPts val="770"/>
              <a:buNone/>
            </a:pPr>
            <a:r>
              <a:rPr b="1" lang="en" sz="1220"/>
              <a:t>Smart Phones</a:t>
            </a:r>
            <a:endParaRPr b="1" sz="1220"/>
          </a:p>
        </p:txBody>
      </p:sp>
      <p:pic>
        <p:nvPicPr>
          <p:cNvPr id="88" name="Google Shape;88;p16"/>
          <p:cNvPicPr preferRelativeResize="0"/>
          <p:nvPr/>
        </p:nvPicPr>
        <p:blipFill>
          <a:blip r:embed="rId6">
            <a:alphaModFix/>
          </a:blip>
          <a:stretch>
            <a:fillRect/>
          </a:stretch>
        </p:blipFill>
        <p:spPr>
          <a:xfrm>
            <a:off x="6905750" y="3360675"/>
            <a:ext cx="1390650" cy="933450"/>
          </a:xfrm>
          <a:prstGeom prst="rect">
            <a:avLst/>
          </a:prstGeom>
          <a:noFill/>
          <a:ln>
            <a:noFill/>
          </a:ln>
        </p:spPr>
      </p:pic>
      <p:sp>
        <p:nvSpPr>
          <p:cNvPr id="89" name="Google Shape;89;p16"/>
          <p:cNvSpPr txBox="1"/>
          <p:nvPr>
            <p:ph idx="1" type="body"/>
          </p:nvPr>
        </p:nvSpPr>
        <p:spPr>
          <a:xfrm>
            <a:off x="6981950" y="4294125"/>
            <a:ext cx="1266600" cy="312000"/>
          </a:xfrm>
          <a:prstGeom prst="rect">
            <a:avLst/>
          </a:prstGeom>
        </p:spPr>
        <p:txBody>
          <a:bodyPr anchorCtr="0" anchor="t" bIns="91425" lIns="91425" spcFirstLastPara="1" rIns="91425" wrap="square" tIns="91425">
            <a:noAutofit/>
          </a:bodyPr>
          <a:lstStyle/>
          <a:p>
            <a:pPr indent="0" lvl="0" marL="0" rtl="0" algn="ctr">
              <a:lnSpc>
                <a:spcPct val="75000"/>
              </a:lnSpc>
              <a:spcBef>
                <a:spcPts val="0"/>
              </a:spcBef>
              <a:spcAft>
                <a:spcPts val="1200"/>
              </a:spcAft>
              <a:buSzPts val="770"/>
              <a:buNone/>
            </a:pPr>
            <a:r>
              <a:rPr b="1" lang="en" sz="1220"/>
              <a:t>Edge Devices</a:t>
            </a:r>
            <a:endParaRPr b="1" sz="1220"/>
          </a:p>
        </p:txBody>
      </p:sp>
      <p:sp>
        <p:nvSpPr>
          <p:cNvPr id="90" name="Google Shape;90;p16"/>
          <p:cNvSpPr txBox="1"/>
          <p:nvPr>
            <p:ph idx="1" type="body"/>
          </p:nvPr>
        </p:nvSpPr>
        <p:spPr>
          <a:xfrm>
            <a:off x="5423450" y="2903863"/>
            <a:ext cx="1266600" cy="312000"/>
          </a:xfrm>
          <a:prstGeom prst="rect">
            <a:avLst/>
          </a:prstGeom>
        </p:spPr>
        <p:txBody>
          <a:bodyPr anchorCtr="0" anchor="t" bIns="91425" lIns="91425" spcFirstLastPara="1" rIns="91425" wrap="square" tIns="91425">
            <a:noAutofit/>
          </a:bodyPr>
          <a:lstStyle/>
          <a:p>
            <a:pPr indent="0" lvl="0" marL="0" rtl="0" algn="ctr">
              <a:lnSpc>
                <a:spcPct val="75000"/>
              </a:lnSpc>
              <a:spcBef>
                <a:spcPts val="0"/>
              </a:spcBef>
              <a:spcAft>
                <a:spcPts val="1200"/>
              </a:spcAft>
              <a:buSzPts val="770"/>
              <a:buNone/>
            </a:pPr>
            <a:r>
              <a:rPr b="1" lang="en" sz="1220"/>
              <a:t>Home Caring</a:t>
            </a:r>
            <a:endParaRPr b="1" sz="1220"/>
          </a:p>
        </p:txBody>
      </p:sp>
      <p:sp>
        <p:nvSpPr>
          <p:cNvPr id="91" name="Google Shape;91;p16"/>
          <p:cNvSpPr txBox="1"/>
          <p:nvPr>
            <p:ph idx="1" type="body"/>
          </p:nvPr>
        </p:nvSpPr>
        <p:spPr>
          <a:xfrm>
            <a:off x="5464475" y="4294113"/>
            <a:ext cx="1266600" cy="312000"/>
          </a:xfrm>
          <a:prstGeom prst="rect">
            <a:avLst/>
          </a:prstGeom>
        </p:spPr>
        <p:txBody>
          <a:bodyPr anchorCtr="0" anchor="t" bIns="91425" lIns="91425" spcFirstLastPara="1" rIns="91425" wrap="square" tIns="91425">
            <a:noAutofit/>
          </a:bodyPr>
          <a:lstStyle/>
          <a:p>
            <a:pPr indent="0" lvl="0" marL="0" rtl="0" algn="ctr">
              <a:lnSpc>
                <a:spcPct val="75000"/>
              </a:lnSpc>
              <a:spcBef>
                <a:spcPts val="0"/>
              </a:spcBef>
              <a:spcAft>
                <a:spcPts val="1200"/>
              </a:spcAft>
              <a:buSzPts val="770"/>
              <a:buNone/>
            </a:pPr>
            <a:r>
              <a:rPr b="1" lang="en" sz="1220"/>
              <a:t>Auto-Driving</a:t>
            </a:r>
            <a:endParaRPr b="1" sz="1220"/>
          </a:p>
        </p:txBody>
      </p:sp>
      <p:pic>
        <p:nvPicPr>
          <p:cNvPr id="92" name="Google Shape;92;p16"/>
          <p:cNvPicPr preferRelativeResize="0"/>
          <p:nvPr/>
        </p:nvPicPr>
        <p:blipFill rotWithShape="1">
          <a:blip r:embed="rId3">
            <a:alphaModFix/>
          </a:blip>
          <a:srcRect b="42575" l="3005" r="33978" t="7324"/>
          <a:stretch/>
        </p:blipFill>
        <p:spPr>
          <a:xfrm>
            <a:off x="1189138" y="1727651"/>
            <a:ext cx="3793034" cy="1856725"/>
          </a:xfrm>
          <a:prstGeom prst="rect">
            <a:avLst/>
          </a:prstGeom>
          <a:noFill/>
          <a:ln>
            <a:noFill/>
          </a:ln>
        </p:spPr>
      </p:pic>
      <p:sp>
        <p:nvSpPr>
          <p:cNvPr id="93" name="Google Shape;93;p16"/>
          <p:cNvSpPr txBox="1"/>
          <p:nvPr>
            <p:ph idx="1" type="body"/>
          </p:nvPr>
        </p:nvSpPr>
        <p:spPr>
          <a:xfrm>
            <a:off x="2213400" y="3584375"/>
            <a:ext cx="1744500" cy="312000"/>
          </a:xfrm>
          <a:prstGeom prst="rect">
            <a:avLst/>
          </a:prstGeom>
        </p:spPr>
        <p:txBody>
          <a:bodyPr anchorCtr="0" anchor="t" bIns="91425" lIns="91425" spcFirstLastPara="1" rIns="91425" wrap="square" tIns="91425">
            <a:noAutofit/>
          </a:bodyPr>
          <a:lstStyle/>
          <a:p>
            <a:pPr indent="0" lvl="0" marL="0" rtl="0" algn="ctr">
              <a:lnSpc>
                <a:spcPct val="75000"/>
              </a:lnSpc>
              <a:spcBef>
                <a:spcPts val="0"/>
              </a:spcBef>
              <a:spcAft>
                <a:spcPts val="1200"/>
              </a:spcAft>
              <a:buSzPts val="770"/>
              <a:buNone/>
            </a:pPr>
            <a:r>
              <a:rPr b="1" lang="en" sz="1220"/>
              <a:t>Federated</a:t>
            </a:r>
            <a:r>
              <a:rPr b="1" lang="en" sz="1220"/>
              <a:t> Learning</a:t>
            </a:r>
            <a:endParaRPr b="1" sz="1220"/>
          </a:p>
        </p:txBody>
      </p:sp>
      <p:sp>
        <p:nvSpPr>
          <p:cNvPr id="94" name="Google Shape;94;p16"/>
          <p:cNvSpPr txBox="1"/>
          <p:nvPr/>
        </p:nvSpPr>
        <p:spPr>
          <a:xfrm>
            <a:off x="2483552" y="4411650"/>
            <a:ext cx="1348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rgbClr val="FF0000"/>
                </a:solidFill>
              </a:rPr>
              <a:t>Trade-off?</a:t>
            </a:r>
            <a:endParaRPr>
              <a:solidFill>
                <a:srgbClr val="FF0000"/>
              </a:solidFill>
            </a:endParaRPr>
          </a:p>
        </p:txBody>
      </p:sp>
      <p:sp>
        <p:nvSpPr>
          <p:cNvPr id="95" name="Google Shape;9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101" name="Google Shape;101;p17"/>
          <p:cNvSpPr txBox="1"/>
          <p:nvPr>
            <p:ph idx="1" type="body"/>
          </p:nvPr>
        </p:nvSpPr>
        <p:spPr>
          <a:xfrm>
            <a:off x="1214650" y="1891575"/>
            <a:ext cx="7353000" cy="108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trade-off between real-time and accuracy performance in dynamic time puts constraints on heterogeneous edge devices.</a:t>
            </a:r>
            <a:endParaRPr/>
          </a:p>
        </p:txBody>
      </p:sp>
      <p:sp>
        <p:nvSpPr>
          <p:cNvPr id="102" name="Google Shape;102;p17"/>
          <p:cNvSpPr txBox="1"/>
          <p:nvPr>
            <p:ph idx="1" type="body"/>
          </p:nvPr>
        </p:nvSpPr>
        <p:spPr>
          <a:xfrm>
            <a:off x="311700" y="1152475"/>
            <a:ext cx="8520600" cy="445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lang="en">
                <a:solidFill>
                  <a:schemeClr val="dk1"/>
                </a:solidFill>
              </a:rPr>
              <a:t>Major c</a:t>
            </a:r>
            <a:r>
              <a:rPr lang="en">
                <a:solidFill>
                  <a:schemeClr val="dk1"/>
                </a:solidFill>
              </a:rPr>
              <a:t>hallenges in m</a:t>
            </a:r>
            <a:r>
              <a:rPr lang="en">
                <a:solidFill>
                  <a:schemeClr val="dk1"/>
                </a:solidFill>
              </a:rPr>
              <a:t>ission-critical </a:t>
            </a:r>
            <a:r>
              <a:rPr lang="en">
                <a:solidFill>
                  <a:schemeClr val="dk1"/>
                </a:solidFill>
              </a:rPr>
              <a:t>FL systems</a:t>
            </a:r>
            <a:endParaRPr>
              <a:solidFill>
                <a:schemeClr val="dk1"/>
              </a:solidFill>
            </a:endParaRPr>
          </a:p>
        </p:txBody>
      </p:sp>
      <p:sp>
        <p:nvSpPr>
          <p:cNvPr id="103" name="Google Shape;103;p17"/>
          <p:cNvSpPr txBox="1"/>
          <p:nvPr>
            <p:ph idx="1" type="body"/>
          </p:nvPr>
        </p:nvSpPr>
        <p:spPr>
          <a:xfrm>
            <a:off x="1214650" y="2800350"/>
            <a:ext cx="7353000" cy="832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Long t</a:t>
            </a:r>
            <a:r>
              <a:rPr lang="en"/>
              <a:t>raining</a:t>
            </a:r>
            <a:r>
              <a:rPr lang="en"/>
              <a:t> duration in waiting time due to the </a:t>
            </a:r>
            <a:r>
              <a:rPr lang="en"/>
              <a:t>heterogeneity</a:t>
            </a:r>
            <a:r>
              <a:rPr lang="en"/>
              <a:t> of edge </a:t>
            </a:r>
            <a:r>
              <a:rPr lang="en"/>
              <a:t>devices.</a:t>
            </a:r>
            <a:r>
              <a:rPr lang="en"/>
              <a:t> </a:t>
            </a:r>
            <a:endParaRPr/>
          </a:p>
        </p:txBody>
      </p:sp>
      <p:sp>
        <p:nvSpPr>
          <p:cNvPr id="104" name="Google Shape;10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110" name="Google Shape;110;p18"/>
          <p:cNvSpPr txBox="1"/>
          <p:nvPr>
            <p:ph idx="1" type="body"/>
          </p:nvPr>
        </p:nvSpPr>
        <p:spPr>
          <a:xfrm>
            <a:off x="311700" y="1152475"/>
            <a:ext cx="8520600" cy="445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lang="en">
                <a:solidFill>
                  <a:schemeClr val="dk1"/>
                </a:solidFill>
              </a:rPr>
              <a:t>How to effectively inference?</a:t>
            </a:r>
            <a:endParaRPr>
              <a:solidFill>
                <a:schemeClr val="dk1"/>
              </a:solidFill>
            </a:endParaRPr>
          </a:p>
        </p:txBody>
      </p:sp>
      <p:sp>
        <p:nvSpPr>
          <p:cNvPr id="111" name="Google Shape;111;p18"/>
          <p:cNvSpPr/>
          <p:nvPr/>
        </p:nvSpPr>
        <p:spPr>
          <a:xfrm>
            <a:off x="923100" y="1656600"/>
            <a:ext cx="3648900" cy="32706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11340000" dist="19050">
              <a:srgbClr val="000000">
                <a:alpha val="39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p>
        </p:txBody>
      </p:sp>
      <p:sp>
        <p:nvSpPr>
          <p:cNvPr id="112" name="Google Shape;112;p18"/>
          <p:cNvSpPr txBox="1"/>
          <p:nvPr/>
        </p:nvSpPr>
        <p:spPr>
          <a:xfrm>
            <a:off x="795750" y="1585600"/>
            <a:ext cx="2401800" cy="39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solidFill>
                  <a:schemeClr val="dk2"/>
                </a:solidFill>
              </a:rPr>
              <a:t>Model Compression</a:t>
            </a:r>
            <a:endParaRPr>
              <a:solidFill>
                <a:schemeClr val="dk2"/>
              </a:solidFill>
            </a:endParaRPr>
          </a:p>
        </p:txBody>
      </p:sp>
      <p:sp>
        <p:nvSpPr>
          <p:cNvPr id="113" name="Google Shape;113;p18"/>
          <p:cNvSpPr/>
          <p:nvPr/>
        </p:nvSpPr>
        <p:spPr>
          <a:xfrm>
            <a:off x="4788075" y="1656600"/>
            <a:ext cx="3732000" cy="32706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11340000" dist="19050">
              <a:srgbClr val="000000">
                <a:alpha val="3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8"/>
          <p:cNvSpPr txBox="1"/>
          <p:nvPr/>
        </p:nvSpPr>
        <p:spPr>
          <a:xfrm>
            <a:off x="4659275" y="1585600"/>
            <a:ext cx="2123400" cy="39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solidFill>
                  <a:schemeClr val="dk2"/>
                </a:solidFill>
              </a:rPr>
              <a:t>Dynamic Inference</a:t>
            </a:r>
            <a:endParaRPr>
              <a:solidFill>
                <a:schemeClr val="dk2"/>
              </a:solidFill>
            </a:endParaRPr>
          </a:p>
        </p:txBody>
      </p:sp>
      <p:sp>
        <p:nvSpPr>
          <p:cNvPr id="115" name="Google Shape;115;p18"/>
          <p:cNvSpPr txBox="1"/>
          <p:nvPr/>
        </p:nvSpPr>
        <p:spPr>
          <a:xfrm>
            <a:off x="3518300" y="2453975"/>
            <a:ext cx="90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Pruning</a:t>
            </a:r>
            <a:endParaRPr>
              <a:solidFill>
                <a:schemeClr val="dk2"/>
              </a:solidFill>
            </a:endParaRPr>
          </a:p>
        </p:txBody>
      </p:sp>
      <p:sp>
        <p:nvSpPr>
          <p:cNvPr id="116" name="Google Shape;116;p18"/>
          <p:cNvSpPr txBox="1"/>
          <p:nvPr/>
        </p:nvSpPr>
        <p:spPr>
          <a:xfrm>
            <a:off x="3244200" y="3888513"/>
            <a:ext cx="124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Quantization</a:t>
            </a:r>
            <a:endParaRPr>
              <a:solidFill>
                <a:schemeClr val="dk2"/>
              </a:solidFill>
            </a:endParaRPr>
          </a:p>
        </p:txBody>
      </p:sp>
      <p:pic>
        <p:nvPicPr>
          <p:cNvPr id="117" name="Google Shape;117;p18"/>
          <p:cNvPicPr preferRelativeResize="0"/>
          <p:nvPr/>
        </p:nvPicPr>
        <p:blipFill>
          <a:blip r:embed="rId3">
            <a:alphaModFix/>
          </a:blip>
          <a:stretch>
            <a:fillRect/>
          </a:stretch>
        </p:blipFill>
        <p:spPr>
          <a:xfrm>
            <a:off x="5595087" y="1918900"/>
            <a:ext cx="1293376" cy="776749"/>
          </a:xfrm>
          <a:prstGeom prst="rect">
            <a:avLst/>
          </a:prstGeom>
          <a:noFill/>
          <a:ln>
            <a:noFill/>
          </a:ln>
        </p:spPr>
      </p:pic>
      <p:pic>
        <p:nvPicPr>
          <p:cNvPr id="118" name="Google Shape;118;p18"/>
          <p:cNvPicPr preferRelativeResize="0"/>
          <p:nvPr/>
        </p:nvPicPr>
        <p:blipFill>
          <a:blip r:embed="rId4">
            <a:alphaModFix/>
          </a:blip>
          <a:stretch>
            <a:fillRect/>
          </a:stretch>
        </p:blipFill>
        <p:spPr>
          <a:xfrm>
            <a:off x="5639900" y="2963225"/>
            <a:ext cx="1203757" cy="642000"/>
          </a:xfrm>
          <a:prstGeom prst="rect">
            <a:avLst/>
          </a:prstGeom>
          <a:noFill/>
          <a:ln>
            <a:noFill/>
          </a:ln>
        </p:spPr>
      </p:pic>
      <p:pic>
        <p:nvPicPr>
          <p:cNvPr id="119" name="Google Shape;119;p18"/>
          <p:cNvPicPr preferRelativeResize="0"/>
          <p:nvPr/>
        </p:nvPicPr>
        <p:blipFill>
          <a:blip r:embed="rId5">
            <a:alphaModFix/>
          </a:blip>
          <a:stretch>
            <a:fillRect/>
          </a:stretch>
        </p:blipFill>
        <p:spPr>
          <a:xfrm>
            <a:off x="1182387" y="2111063"/>
            <a:ext cx="2210988" cy="976100"/>
          </a:xfrm>
          <a:prstGeom prst="rect">
            <a:avLst/>
          </a:prstGeom>
          <a:noFill/>
          <a:ln>
            <a:noFill/>
          </a:ln>
        </p:spPr>
      </p:pic>
      <p:pic>
        <p:nvPicPr>
          <p:cNvPr id="120" name="Google Shape;120;p18"/>
          <p:cNvPicPr preferRelativeResize="0"/>
          <p:nvPr/>
        </p:nvPicPr>
        <p:blipFill rotWithShape="1">
          <a:blip r:embed="rId6">
            <a:alphaModFix/>
          </a:blip>
          <a:srcRect b="0" l="0" r="61437" t="3530"/>
          <a:stretch/>
        </p:blipFill>
        <p:spPr>
          <a:xfrm>
            <a:off x="1378650" y="3600575"/>
            <a:ext cx="845051" cy="976100"/>
          </a:xfrm>
          <a:prstGeom prst="rect">
            <a:avLst/>
          </a:prstGeom>
          <a:noFill/>
          <a:ln>
            <a:noFill/>
          </a:ln>
        </p:spPr>
      </p:pic>
      <p:pic>
        <p:nvPicPr>
          <p:cNvPr id="121" name="Google Shape;121;p18"/>
          <p:cNvPicPr preferRelativeResize="0"/>
          <p:nvPr/>
        </p:nvPicPr>
        <p:blipFill rotWithShape="1">
          <a:blip r:embed="rId6">
            <a:alphaModFix/>
          </a:blip>
          <a:srcRect b="0" l="61798" r="0" t="3530"/>
          <a:stretch/>
        </p:blipFill>
        <p:spPr>
          <a:xfrm>
            <a:off x="2502127" y="3656009"/>
            <a:ext cx="742072" cy="865233"/>
          </a:xfrm>
          <a:prstGeom prst="rect">
            <a:avLst/>
          </a:prstGeom>
          <a:noFill/>
          <a:ln>
            <a:noFill/>
          </a:ln>
        </p:spPr>
      </p:pic>
      <p:pic>
        <p:nvPicPr>
          <p:cNvPr id="122" name="Google Shape;122;p18"/>
          <p:cNvPicPr preferRelativeResize="0"/>
          <p:nvPr/>
        </p:nvPicPr>
        <p:blipFill rotWithShape="1">
          <a:blip r:embed="rId6">
            <a:alphaModFix/>
          </a:blip>
          <a:srcRect b="0" l="38556" r="39153" t="3530"/>
          <a:stretch/>
        </p:blipFill>
        <p:spPr>
          <a:xfrm>
            <a:off x="2139641" y="3656003"/>
            <a:ext cx="432988" cy="865241"/>
          </a:xfrm>
          <a:prstGeom prst="rect">
            <a:avLst/>
          </a:prstGeom>
          <a:noFill/>
          <a:ln>
            <a:noFill/>
          </a:ln>
        </p:spPr>
      </p:pic>
      <p:sp>
        <p:nvSpPr>
          <p:cNvPr id="123" name="Google Shape;123;p18"/>
          <p:cNvSpPr txBox="1"/>
          <p:nvPr/>
        </p:nvSpPr>
        <p:spPr>
          <a:xfrm>
            <a:off x="1495263" y="3122550"/>
            <a:ext cx="189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[PruneFL, IEEE TNNLS 2021]</a:t>
            </a:r>
            <a:endParaRPr sz="1000">
              <a:solidFill>
                <a:schemeClr val="dk2"/>
              </a:solidFill>
            </a:endParaRPr>
          </a:p>
        </p:txBody>
      </p:sp>
      <p:sp>
        <p:nvSpPr>
          <p:cNvPr id="124" name="Google Shape;124;p18"/>
          <p:cNvSpPr txBox="1"/>
          <p:nvPr/>
        </p:nvSpPr>
        <p:spPr>
          <a:xfrm>
            <a:off x="1848813" y="3122225"/>
            <a:ext cx="20487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0000"/>
                </a:solidFill>
              </a:rPr>
              <a:t>Lack of the dynamics</a:t>
            </a:r>
            <a:endParaRPr b="1">
              <a:solidFill>
                <a:srgbClr val="FF0000"/>
              </a:solidFill>
            </a:endParaRPr>
          </a:p>
        </p:txBody>
      </p:sp>
      <p:sp>
        <p:nvSpPr>
          <p:cNvPr id="125" name="Google Shape;125;p18"/>
          <p:cNvSpPr txBox="1"/>
          <p:nvPr/>
        </p:nvSpPr>
        <p:spPr>
          <a:xfrm>
            <a:off x="1595000" y="4521250"/>
            <a:ext cx="148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[QuantFL, JMLR 2023]</a:t>
            </a:r>
            <a:endParaRPr sz="1000">
              <a:solidFill>
                <a:schemeClr val="dk2"/>
              </a:solidFill>
            </a:endParaRPr>
          </a:p>
        </p:txBody>
      </p:sp>
      <p:pic>
        <p:nvPicPr>
          <p:cNvPr id="126" name="Google Shape;126;p18"/>
          <p:cNvPicPr preferRelativeResize="0"/>
          <p:nvPr/>
        </p:nvPicPr>
        <p:blipFill>
          <a:blip r:embed="rId7">
            <a:alphaModFix/>
          </a:blip>
          <a:stretch>
            <a:fillRect/>
          </a:stretch>
        </p:blipFill>
        <p:spPr>
          <a:xfrm>
            <a:off x="5819250" y="3948998"/>
            <a:ext cx="845049" cy="776753"/>
          </a:xfrm>
          <a:prstGeom prst="rect">
            <a:avLst/>
          </a:prstGeom>
          <a:noFill/>
          <a:ln>
            <a:noFill/>
          </a:ln>
        </p:spPr>
      </p:pic>
      <p:sp>
        <p:nvSpPr>
          <p:cNvPr id="127" name="Google Shape;127;p18"/>
          <p:cNvSpPr txBox="1"/>
          <p:nvPr/>
        </p:nvSpPr>
        <p:spPr>
          <a:xfrm>
            <a:off x="7009025" y="2324475"/>
            <a:ext cx="168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Splitting Learning</a:t>
            </a:r>
            <a:endParaRPr sz="1200">
              <a:solidFill>
                <a:schemeClr val="dk2"/>
              </a:solidFill>
            </a:endParaRPr>
          </a:p>
        </p:txBody>
      </p:sp>
      <p:sp>
        <p:nvSpPr>
          <p:cNvPr id="128" name="Google Shape;128;p18"/>
          <p:cNvSpPr txBox="1"/>
          <p:nvPr/>
        </p:nvSpPr>
        <p:spPr>
          <a:xfrm>
            <a:off x="7045675" y="3175763"/>
            <a:ext cx="133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Early Exiting</a:t>
            </a:r>
            <a:endParaRPr sz="1200">
              <a:solidFill>
                <a:schemeClr val="dk2"/>
              </a:solidFill>
            </a:endParaRPr>
          </a:p>
        </p:txBody>
      </p:sp>
      <p:sp>
        <p:nvSpPr>
          <p:cNvPr id="129" name="Google Shape;129;p18"/>
          <p:cNvSpPr txBox="1"/>
          <p:nvPr/>
        </p:nvSpPr>
        <p:spPr>
          <a:xfrm>
            <a:off x="7108025" y="4157363"/>
            <a:ext cx="133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Multi-Models</a:t>
            </a:r>
            <a:endParaRPr sz="1200">
              <a:solidFill>
                <a:schemeClr val="dk2"/>
              </a:solidFill>
            </a:endParaRPr>
          </a:p>
        </p:txBody>
      </p:sp>
      <p:sp>
        <p:nvSpPr>
          <p:cNvPr id="130" name="Google Shape;130;p18"/>
          <p:cNvSpPr txBox="1"/>
          <p:nvPr/>
        </p:nvSpPr>
        <p:spPr>
          <a:xfrm>
            <a:off x="5229226" y="2613025"/>
            <a:ext cx="2023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[SplitGP, IEEE INFOCOM 2023]</a:t>
            </a:r>
            <a:endParaRPr sz="1000">
              <a:solidFill>
                <a:schemeClr val="dk2"/>
              </a:solidFill>
            </a:endParaRPr>
          </a:p>
        </p:txBody>
      </p:sp>
      <p:sp>
        <p:nvSpPr>
          <p:cNvPr id="131" name="Google Shape;131;p18"/>
          <p:cNvSpPr txBox="1"/>
          <p:nvPr/>
        </p:nvSpPr>
        <p:spPr>
          <a:xfrm>
            <a:off x="5494125" y="4629950"/>
            <a:ext cx="175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a:t>
            </a:r>
            <a:r>
              <a:rPr lang="en" sz="1000">
                <a:solidFill>
                  <a:schemeClr val="dk2"/>
                </a:solidFill>
              </a:rPr>
              <a:t>Chameleon, SIGDC 2018</a:t>
            </a:r>
            <a:r>
              <a:rPr lang="en" sz="1000">
                <a:solidFill>
                  <a:schemeClr val="dk2"/>
                </a:solidFill>
              </a:rPr>
              <a:t>]</a:t>
            </a:r>
            <a:endParaRPr sz="1000">
              <a:solidFill>
                <a:schemeClr val="dk2"/>
              </a:solidFill>
            </a:endParaRPr>
          </a:p>
        </p:txBody>
      </p:sp>
      <p:sp>
        <p:nvSpPr>
          <p:cNvPr id="132" name="Google Shape;132;p18"/>
          <p:cNvSpPr txBox="1"/>
          <p:nvPr/>
        </p:nvSpPr>
        <p:spPr>
          <a:xfrm>
            <a:off x="5595075" y="3577688"/>
            <a:ext cx="175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a:t>
            </a:r>
            <a:r>
              <a:rPr lang="en" sz="1000">
                <a:solidFill>
                  <a:schemeClr val="dk2"/>
                </a:solidFill>
              </a:rPr>
              <a:t>Branchynet</a:t>
            </a:r>
            <a:r>
              <a:rPr lang="en" sz="1000">
                <a:solidFill>
                  <a:schemeClr val="dk2"/>
                </a:solidFill>
              </a:rPr>
              <a:t>, ICRP 2016]</a:t>
            </a:r>
            <a:endParaRPr sz="1000">
              <a:solidFill>
                <a:schemeClr val="dk2"/>
              </a:solidFill>
            </a:endParaRPr>
          </a:p>
        </p:txBody>
      </p:sp>
      <p:sp>
        <p:nvSpPr>
          <p:cNvPr id="133" name="Google Shape;133;p18"/>
          <p:cNvSpPr txBox="1"/>
          <p:nvPr/>
        </p:nvSpPr>
        <p:spPr>
          <a:xfrm>
            <a:off x="5639900" y="3014525"/>
            <a:ext cx="24018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0000"/>
                </a:solidFill>
              </a:rPr>
              <a:t>Computation and Storage overhead on edge</a:t>
            </a:r>
            <a:endParaRPr b="1">
              <a:solidFill>
                <a:srgbClr val="FF0000"/>
              </a:solidFill>
            </a:endParaRPr>
          </a:p>
        </p:txBody>
      </p:sp>
      <p:sp>
        <p:nvSpPr>
          <p:cNvPr id="134" name="Google Shape;13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p:nvPr/>
        </p:nvSpPr>
        <p:spPr>
          <a:xfrm>
            <a:off x="4873300" y="3297725"/>
            <a:ext cx="3648900" cy="15636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11340000" dist="19050">
              <a:srgbClr val="000000">
                <a:alpha val="3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19"/>
          <p:cNvSpPr/>
          <p:nvPr/>
        </p:nvSpPr>
        <p:spPr>
          <a:xfrm>
            <a:off x="923100" y="3325125"/>
            <a:ext cx="3648900" cy="15636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11340000" dist="19050">
              <a:srgbClr val="000000">
                <a:alpha val="3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19"/>
          <p:cNvSpPr/>
          <p:nvPr/>
        </p:nvSpPr>
        <p:spPr>
          <a:xfrm>
            <a:off x="4873300" y="1868700"/>
            <a:ext cx="3648900" cy="11580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11340000" dist="19050">
              <a:srgbClr val="000000">
                <a:alpha val="3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Background</a:t>
            </a:r>
            <a:endParaRPr/>
          </a:p>
        </p:txBody>
      </p:sp>
      <p:sp>
        <p:nvSpPr>
          <p:cNvPr id="143" name="Google Shape;143;p19"/>
          <p:cNvSpPr txBox="1"/>
          <p:nvPr>
            <p:ph idx="1" type="body"/>
          </p:nvPr>
        </p:nvSpPr>
        <p:spPr>
          <a:xfrm>
            <a:off x="311700" y="1152475"/>
            <a:ext cx="8520600" cy="445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lang="en">
                <a:solidFill>
                  <a:schemeClr val="dk1"/>
                </a:solidFill>
              </a:rPr>
              <a:t>How to solve the system heterogeneity issue in FL?</a:t>
            </a:r>
            <a:endParaRPr>
              <a:solidFill>
                <a:schemeClr val="dk1"/>
              </a:solidFill>
            </a:endParaRPr>
          </a:p>
        </p:txBody>
      </p:sp>
      <p:sp>
        <p:nvSpPr>
          <p:cNvPr id="144" name="Google Shape;144;p19"/>
          <p:cNvSpPr/>
          <p:nvPr/>
        </p:nvSpPr>
        <p:spPr>
          <a:xfrm>
            <a:off x="923100" y="1868725"/>
            <a:ext cx="3648900" cy="11580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11340000" dist="19050">
              <a:srgbClr val="000000">
                <a:alpha val="3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19"/>
          <p:cNvSpPr txBox="1"/>
          <p:nvPr/>
        </p:nvSpPr>
        <p:spPr>
          <a:xfrm>
            <a:off x="782550" y="1816875"/>
            <a:ext cx="2418600" cy="391800"/>
          </a:xfrm>
          <a:prstGeom prst="rect">
            <a:avLst/>
          </a:prstGeom>
          <a:noFill/>
          <a:ln>
            <a:noFill/>
          </a:ln>
        </p:spPr>
        <p:txBody>
          <a:bodyPr anchorCtr="0" anchor="t" bIns="91425" lIns="91425" spcFirstLastPara="1" rIns="91425" wrap="square" tIns="91425">
            <a:noAutofit/>
          </a:bodyPr>
          <a:lstStyle/>
          <a:p>
            <a:pPr indent="-317500" lvl="0" marL="457200" rtl="0" algn="ctr">
              <a:spcBef>
                <a:spcPts val="0"/>
              </a:spcBef>
              <a:spcAft>
                <a:spcPts val="0"/>
              </a:spcAft>
              <a:buClr>
                <a:schemeClr val="dk2"/>
              </a:buClr>
              <a:buSzPts val="1400"/>
              <a:buChar char="●"/>
            </a:pPr>
            <a:r>
              <a:rPr lang="en">
                <a:solidFill>
                  <a:schemeClr val="dk2"/>
                </a:solidFill>
              </a:rPr>
              <a:t>Knowledge Distillation</a:t>
            </a:r>
            <a:endParaRPr>
              <a:solidFill>
                <a:schemeClr val="dk2"/>
              </a:solidFill>
            </a:endParaRPr>
          </a:p>
        </p:txBody>
      </p:sp>
      <p:sp>
        <p:nvSpPr>
          <p:cNvPr id="146" name="Google Shape;146;p19"/>
          <p:cNvSpPr txBox="1"/>
          <p:nvPr/>
        </p:nvSpPr>
        <p:spPr>
          <a:xfrm>
            <a:off x="4822025" y="1812675"/>
            <a:ext cx="1843200" cy="400200"/>
          </a:xfrm>
          <a:prstGeom prst="rect">
            <a:avLst/>
          </a:prstGeom>
          <a:noFill/>
          <a:ln>
            <a:noFill/>
          </a:ln>
        </p:spPr>
        <p:txBody>
          <a:bodyPr anchorCtr="0" anchor="t" bIns="91425" lIns="91425" spcFirstLastPara="1" rIns="91425" wrap="square" tIns="91425">
            <a:spAutoFit/>
          </a:bodyPr>
          <a:lstStyle/>
          <a:p>
            <a:pPr indent="-317500" lvl="0" marL="457200" rtl="0" algn="ctr">
              <a:spcBef>
                <a:spcPts val="0"/>
              </a:spcBef>
              <a:spcAft>
                <a:spcPts val="0"/>
              </a:spcAft>
              <a:buClr>
                <a:schemeClr val="dk2"/>
              </a:buClr>
              <a:buSzPts val="1400"/>
              <a:buChar char="●"/>
            </a:pPr>
            <a:r>
              <a:rPr lang="en">
                <a:solidFill>
                  <a:schemeClr val="dk2"/>
                </a:solidFill>
              </a:rPr>
              <a:t>Partial Training</a:t>
            </a:r>
            <a:endParaRPr>
              <a:solidFill>
                <a:schemeClr val="dk2"/>
              </a:solidFill>
            </a:endParaRPr>
          </a:p>
        </p:txBody>
      </p:sp>
      <p:sp>
        <p:nvSpPr>
          <p:cNvPr id="147" name="Google Shape;147;p19"/>
          <p:cNvSpPr txBox="1"/>
          <p:nvPr/>
        </p:nvSpPr>
        <p:spPr>
          <a:xfrm>
            <a:off x="4772075" y="3248925"/>
            <a:ext cx="1943100" cy="400200"/>
          </a:xfrm>
          <a:prstGeom prst="rect">
            <a:avLst/>
          </a:prstGeom>
          <a:noFill/>
          <a:ln>
            <a:noFill/>
          </a:ln>
        </p:spPr>
        <p:txBody>
          <a:bodyPr anchorCtr="0" anchor="t" bIns="91425" lIns="91425" spcFirstLastPara="1" rIns="91425" wrap="square" tIns="91425">
            <a:spAutoFit/>
          </a:bodyPr>
          <a:lstStyle/>
          <a:p>
            <a:pPr indent="-317500" lvl="0" marL="457200" rtl="0" algn="ctr">
              <a:spcBef>
                <a:spcPts val="0"/>
              </a:spcBef>
              <a:spcAft>
                <a:spcPts val="0"/>
              </a:spcAft>
              <a:buClr>
                <a:schemeClr val="dk2"/>
              </a:buClr>
              <a:buSzPts val="1400"/>
              <a:buChar char="●"/>
            </a:pPr>
            <a:r>
              <a:rPr lang="en">
                <a:solidFill>
                  <a:schemeClr val="dk2"/>
                </a:solidFill>
              </a:rPr>
              <a:t>Client Selection</a:t>
            </a:r>
            <a:endParaRPr>
              <a:solidFill>
                <a:schemeClr val="dk2"/>
              </a:solidFill>
            </a:endParaRPr>
          </a:p>
        </p:txBody>
      </p:sp>
      <p:sp>
        <p:nvSpPr>
          <p:cNvPr id="148" name="Google Shape;148;p19"/>
          <p:cNvSpPr txBox="1"/>
          <p:nvPr/>
        </p:nvSpPr>
        <p:spPr>
          <a:xfrm>
            <a:off x="816750" y="3325125"/>
            <a:ext cx="2350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
                <a:solidFill>
                  <a:schemeClr val="dk2"/>
                </a:solidFill>
              </a:rPr>
              <a:t>Sample Selection</a:t>
            </a:r>
            <a:endParaRPr>
              <a:solidFill>
                <a:schemeClr val="dk2"/>
              </a:solidFill>
            </a:endParaRPr>
          </a:p>
        </p:txBody>
      </p:sp>
      <p:sp>
        <p:nvSpPr>
          <p:cNvPr id="149" name="Google Shape;149;p19"/>
          <p:cNvSpPr txBox="1"/>
          <p:nvPr/>
        </p:nvSpPr>
        <p:spPr>
          <a:xfrm>
            <a:off x="3209425" y="2743500"/>
            <a:ext cx="1281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highlight>
                  <a:srgbClr val="FFFFFF"/>
                </a:highlight>
              </a:rPr>
              <a:t>[Fed-ET </a:t>
            </a:r>
            <a:r>
              <a:rPr lang="en" sz="1000">
                <a:solidFill>
                  <a:schemeClr val="dk1"/>
                </a:solidFill>
                <a:highlight>
                  <a:srgbClr val="FFFFFF"/>
                </a:highlight>
              </a:rPr>
              <a:t>IJCAI 22’]</a:t>
            </a:r>
            <a:endParaRPr sz="1500"/>
          </a:p>
        </p:txBody>
      </p:sp>
      <p:pic>
        <p:nvPicPr>
          <p:cNvPr id="150" name="Google Shape;150;p19"/>
          <p:cNvPicPr preferRelativeResize="0"/>
          <p:nvPr/>
        </p:nvPicPr>
        <p:blipFill rotWithShape="1">
          <a:blip r:embed="rId3">
            <a:alphaModFix/>
          </a:blip>
          <a:srcRect b="0" l="10009" r="35024" t="18500"/>
          <a:stretch/>
        </p:blipFill>
        <p:spPr>
          <a:xfrm>
            <a:off x="3081213" y="2056788"/>
            <a:ext cx="1409773" cy="762925"/>
          </a:xfrm>
          <a:prstGeom prst="rect">
            <a:avLst/>
          </a:prstGeom>
          <a:noFill/>
          <a:ln>
            <a:noFill/>
          </a:ln>
        </p:spPr>
      </p:pic>
      <p:sp>
        <p:nvSpPr>
          <p:cNvPr id="151" name="Google Shape;151;p19"/>
          <p:cNvSpPr txBox="1"/>
          <p:nvPr/>
        </p:nvSpPr>
        <p:spPr>
          <a:xfrm>
            <a:off x="961600" y="2212875"/>
            <a:ext cx="2205300" cy="581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Distillate a small model from the big model </a:t>
            </a:r>
            <a:endParaRPr sz="1200"/>
          </a:p>
        </p:txBody>
      </p:sp>
      <p:sp>
        <p:nvSpPr>
          <p:cNvPr id="152" name="Google Shape;152;p19"/>
          <p:cNvSpPr txBox="1"/>
          <p:nvPr/>
        </p:nvSpPr>
        <p:spPr>
          <a:xfrm>
            <a:off x="7170763" y="2743500"/>
            <a:ext cx="140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t>
            </a:r>
            <a:r>
              <a:rPr lang="en" sz="1000"/>
              <a:t>FjORD NeurIPS 21’]</a:t>
            </a:r>
            <a:endParaRPr sz="1000"/>
          </a:p>
        </p:txBody>
      </p:sp>
      <p:pic>
        <p:nvPicPr>
          <p:cNvPr id="153" name="Google Shape;153;p19"/>
          <p:cNvPicPr preferRelativeResize="0"/>
          <p:nvPr/>
        </p:nvPicPr>
        <p:blipFill rotWithShape="1">
          <a:blip r:embed="rId4">
            <a:alphaModFix/>
          </a:blip>
          <a:srcRect b="31080" l="14712" r="11130" t="8240"/>
          <a:stretch/>
        </p:blipFill>
        <p:spPr>
          <a:xfrm>
            <a:off x="7277275" y="2034925"/>
            <a:ext cx="1206082" cy="762901"/>
          </a:xfrm>
          <a:prstGeom prst="rect">
            <a:avLst/>
          </a:prstGeom>
          <a:noFill/>
          <a:ln>
            <a:noFill/>
          </a:ln>
        </p:spPr>
      </p:pic>
      <p:sp>
        <p:nvSpPr>
          <p:cNvPr id="154" name="Google Shape;154;p19"/>
          <p:cNvSpPr txBox="1"/>
          <p:nvPr/>
        </p:nvSpPr>
        <p:spPr>
          <a:xfrm>
            <a:off x="5119825" y="2212875"/>
            <a:ext cx="2350200" cy="581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en" sz="1200"/>
              <a:t>Reduce the computation by training subnets </a:t>
            </a:r>
            <a:endParaRPr sz="1200"/>
          </a:p>
        </p:txBody>
      </p:sp>
      <p:pic>
        <p:nvPicPr>
          <p:cNvPr id="155" name="Google Shape;155;p19"/>
          <p:cNvPicPr preferRelativeResize="0"/>
          <p:nvPr/>
        </p:nvPicPr>
        <p:blipFill rotWithShape="1">
          <a:blip r:embed="rId5">
            <a:alphaModFix/>
          </a:blip>
          <a:srcRect b="8077" l="5877" r="3567" t="10661"/>
          <a:stretch/>
        </p:blipFill>
        <p:spPr>
          <a:xfrm>
            <a:off x="2779375" y="3877720"/>
            <a:ext cx="1711649" cy="616504"/>
          </a:xfrm>
          <a:prstGeom prst="rect">
            <a:avLst/>
          </a:prstGeom>
          <a:noFill/>
          <a:ln>
            <a:noFill/>
          </a:ln>
        </p:spPr>
      </p:pic>
      <p:sp>
        <p:nvSpPr>
          <p:cNvPr id="156" name="Google Shape;156;p19"/>
          <p:cNvSpPr txBox="1"/>
          <p:nvPr/>
        </p:nvSpPr>
        <p:spPr>
          <a:xfrm>
            <a:off x="2779375" y="4494225"/>
            <a:ext cx="184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highlight>
                  <a:srgbClr val="FFFFFF"/>
                </a:highlight>
              </a:rPr>
              <a:t>[FedBalancer  Mobisys 22’]</a:t>
            </a:r>
            <a:endParaRPr sz="1500"/>
          </a:p>
        </p:txBody>
      </p:sp>
      <p:sp>
        <p:nvSpPr>
          <p:cNvPr id="157" name="Google Shape;157;p19"/>
          <p:cNvSpPr txBox="1"/>
          <p:nvPr/>
        </p:nvSpPr>
        <p:spPr>
          <a:xfrm>
            <a:off x="1174750" y="3771025"/>
            <a:ext cx="1779000" cy="1006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Select Important samples from clients for training</a:t>
            </a:r>
            <a:endParaRPr sz="1200"/>
          </a:p>
        </p:txBody>
      </p:sp>
      <p:sp>
        <p:nvSpPr>
          <p:cNvPr id="158" name="Google Shape;158;p19"/>
          <p:cNvSpPr txBox="1"/>
          <p:nvPr/>
        </p:nvSpPr>
        <p:spPr>
          <a:xfrm>
            <a:off x="6880100" y="4341825"/>
            <a:ext cx="184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highlight>
                  <a:srgbClr val="FFFFFF"/>
                </a:highlight>
              </a:rPr>
              <a:t>[PyramidFL  Mobicom 22’]</a:t>
            </a:r>
            <a:endParaRPr sz="1500"/>
          </a:p>
        </p:txBody>
      </p:sp>
      <p:sp>
        <p:nvSpPr>
          <p:cNvPr id="159" name="Google Shape;159;p19"/>
          <p:cNvSpPr txBox="1"/>
          <p:nvPr/>
        </p:nvSpPr>
        <p:spPr>
          <a:xfrm>
            <a:off x="5179425" y="3603675"/>
            <a:ext cx="1779000" cy="1006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Select Important clients from clients for training</a:t>
            </a:r>
            <a:endParaRPr sz="1200"/>
          </a:p>
        </p:txBody>
      </p:sp>
      <p:pic>
        <p:nvPicPr>
          <p:cNvPr id="160" name="Google Shape;160;p19"/>
          <p:cNvPicPr preferRelativeResize="0"/>
          <p:nvPr/>
        </p:nvPicPr>
        <p:blipFill>
          <a:blip r:embed="rId6">
            <a:alphaModFix/>
          </a:blip>
          <a:stretch>
            <a:fillRect/>
          </a:stretch>
        </p:blipFill>
        <p:spPr>
          <a:xfrm>
            <a:off x="6880100" y="3725325"/>
            <a:ext cx="1564263" cy="616500"/>
          </a:xfrm>
          <a:prstGeom prst="rect">
            <a:avLst/>
          </a:prstGeom>
          <a:noFill/>
          <a:ln>
            <a:noFill/>
          </a:ln>
        </p:spPr>
      </p:pic>
      <p:sp>
        <p:nvSpPr>
          <p:cNvPr id="161" name="Google Shape;161;p19"/>
          <p:cNvSpPr txBox="1"/>
          <p:nvPr/>
        </p:nvSpPr>
        <p:spPr>
          <a:xfrm>
            <a:off x="3209425" y="2903888"/>
            <a:ext cx="31431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0000"/>
                </a:solidFill>
              </a:rPr>
              <a:t>Do NOT consider with the dynamic time constraint in inference time </a:t>
            </a:r>
            <a:endParaRPr b="1">
              <a:solidFill>
                <a:srgbClr val="FF0000"/>
              </a:solidFill>
            </a:endParaRPr>
          </a:p>
        </p:txBody>
      </p:sp>
      <p:sp>
        <p:nvSpPr>
          <p:cNvPr id="162" name="Google Shape;16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168" name="Google Shape;168;p20"/>
          <p:cNvSpPr txBox="1"/>
          <p:nvPr>
            <p:ph idx="1" type="body"/>
          </p:nvPr>
        </p:nvSpPr>
        <p:spPr>
          <a:xfrm>
            <a:off x="311700" y="1152475"/>
            <a:ext cx="4627800" cy="4452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Clr>
                <a:schemeClr val="dk1"/>
              </a:buClr>
              <a:buSzPct val="100000"/>
              <a:buChar char="●"/>
            </a:pPr>
            <a:r>
              <a:rPr lang="en">
                <a:solidFill>
                  <a:schemeClr val="dk1"/>
                </a:solidFill>
              </a:rPr>
              <a:t>Trade off between latency and accuracy </a:t>
            </a:r>
            <a:endParaRPr>
              <a:solidFill>
                <a:schemeClr val="dk1"/>
              </a:solidFill>
            </a:endParaRPr>
          </a:p>
        </p:txBody>
      </p:sp>
      <p:pic>
        <p:nvPicPr>
          <p:cNvPr id="169" name="Google Shape;169;p20"/>
          <p:cNvPicPr preferRelativeResize="0"/>
          <p:nvPr/>
        </p:nvPicPr>
        <p:blipFill rotWithShape="1">
          <a:blip r:embed="rId3">
            <a:alphaModFix/>
          </a:blip>
          <a:srcRect b="0" l="4321" r="47390" t="3119"/>
          <a:stretch/>
        </p:blipFill>
        <p:spPr>
          <a:xfrm>
            <a:off x="5619725" y="1727850"/>
            <a:ext cx="2934102" cy="2450850"/>
          </a:xfrm>
          <a:prstGeom prst="rect">
            <a:avLst/>
          </a:prstGeom>
          <a:noFill/>
          <a:ln>
            <a:noFill/>
          </a:ln>
        </p:spPr>
      </p:pic>
      <p:sp>
        <p:nvSpPr>
          <p:cNvPr id="170" name="Google Shape;170;p20"/>
          <p:cNvSpPr txBox="1"/>
          <p:nvPr>
            <p:ph idx="1" type="body"/>
          </p:nvPr>
        </p:nvSpPr>
        <p:spPr>
          <a:xfrm>
            <a:off x="1082650" y="1980100"/>
            <a:ext cx="4176300" cy="807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Large models have high latency while high accuracy, vice versa.</a:t>
            </a:r>
            <a:endParaRPr/>
          </a:p>
        </p:txBody>
      </p:sp>
      <p:sp>
        <p:nvSpPr>
          <p:cNvPr id="171" name="Google Shape;171;p20"/>
          <p:cNvSpPr txBox="1"/>
          <p:nvPr/>
        </p:nvSpPr>
        <p:spPr>
          <a:xfrm>
            <a:off x="3454975" y="2416875"/>
            <a:ext cx="3092400" cy="572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0000"/>
                </a:solidFill>
              </a:rPr>
              <a:t>M</a:t>
            </a:r>
            <a:r>
              <a:rPr b="1" lang="en" sz="1800">
                <a:solidFill>
                  <a:srgbClr val="FF0000"/>
                </a:solidFill>
              </a:rPr>
              <a:t>ulti-scale training is one of the answers.</a:t>
            </a:r>
            <a:endParaRPr b="1" sz="1800">
              <a:solidFill>
                <a:srgbClr val="FF0000"/>
              </a:solidFill>
            </a:endParaRPr>
          </a:p>
        </p:txBody>
      </p:sp>
      <p:sp>
        <p:nvSpPr>
          <p:cNvPr id="172" name="Google Shape;172;p20"/>
          <p:cNvSpPr txBox="1"/>
          <p:nvPr/>
        </p:nvSpPr>
        <p:spPr>
          <a:xfrm>
            <a:off x="1082650" y="2863300"/>
            <a:ext cx="4279500" cy="1214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If I am greedy, </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Dynamically prefer latency or accuracy based on the application requirements on the edge. </a:t>
            </a:r>
            <a:endParaRPr>
              <a:solidFill>
                <a:schemeClr val="dk2"/>
              </a:solidFill>
            </a:endParaRPr>
          </a:p>
        </p:txBody>
      </p:sp>
      <p:sp>
        <p:nvSpPr>
          <p:cNvPr id="173" name="Google Shape;17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179" name="Google Shape;179;p21"/>
          <p:cNvSpPr txBox="1"/>
          <p:nvPr>
            <p:ph idx="1" type="body"/>
          </p:nvPr>
        </p:nvSpPr>
        <p:spPr>
          <a:xfrm>
            <a:off x="311700" y="1152475"/>
            <a:ext cx="8520600" cy="445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lang="en">
                <a:solidFill>
                  <a:schemeClr val="dk1"/>
                </a:solidFill>
              </a:rPr>
              <a:t> Training and inference resolution discrepancy in m</a:t>
            </a:r>
            <a:r>
              <a:rPr lang="en">
                <a:solidFill>
                  <a:schemeClr val="dk1"/>
                </a:solidFill>
              </a:rPr>
              <a:t>ulti-scale training in FL </a:t>
            </a:r>
            <a:endParaRPr>
              <a:solidFill>
                <a:schemeClr val="dk1"/>
              </a:solidFill>
            </a:endParaRPr>
          </a:p>
        </p:txBody>
      </p:sp>
      <p:pic>
        <p:nvPicPr>
          <p:cNvPr id="180" name="Google Shape;180;p21"/>
          <p:cNvPicPr preferRelativeResize="0"/>
          <p:nvPr/>
        </p:nvPicPr>
        <p:blipFill rotWithShape="1">
          <a:blip r:embed="rId3">
            <a:alphaModFix/>
          </a:blip>
          <a:srcRect b="0" l="52376" r="0" t="3297"/>
          <a:stretch/>
        </p:blipFill>
        <p:spPr>
          <a:xfrm>
            <a:off x="5452872" y="1805700"/>
            <a:ext cx="3246403" cy="2744500"/>
          </a:xfrm>
          <a:prstGeom prst="rect">
            <a:avLst/>
          </a:prstGeom>
          <a:noFill/>
          <a:ln>
            <a:noFill/>
          </a:ln>
        </p:spPr>
      </p:pic>
      <p:sp>
        <p:nvSpPr>
          <p:cNvPr id="181" name="Google Shape;181;p21"/>
          <p:cNvSpPr txBox="1"/>
          <p:nvPr>
            <p:ph idx="1" type="body"/>
          </p:nvPr>
        </p:nvSpPr>
        <p:spPr>
          <a:xfrm>
            <a:off x="1082650" y="1980100"/>
            <a:ext cx="4176300" cy="1126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Multi-scale </a:t>
            </a:r>
            <a:r>
              <a:rPr lang="en"/>
              <a:t>training</a:t>
            </a:r>
            <a:r>
              <a:rPr lang="en"/>
              <a:t> denotes that we use different </a:t>
            </a:r>
            <a:r>
              <a:rPr lang="en"/>
              <a:t>scale input </a:t>
            </a:r>
            <a:r>
              <a:rPr lang="en"/>
              <a:t>in training stage</a:t>
            </a:r>
            <a:endParaRPr/>
          </a:p>
        </p:txBody>
      </p:sp>
      <p:sp>
        <p:nvSpPr>
          <p:cNvPr id="182" name="Google Shape;182;p21"/>
          <p:cNvSpPr txBox="1"/>
          <p:nvPr/>
        </p:nvSpPr>
        <p:spPr>
          <a:xfrm>
            <a:off x="1082650" y="3154125"/>
            <a:ext cx="39360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Directly adopt naive multi-scale training in FL is not trivial</a:t>
            </a:r>
            <a:endParaRPr/>
          </a:p>
        </p:txBody>
      </p:sp>
      <p:sp>
        <p:nvSpPr>
          <p:cNvPr id="183" name="Google Shape;18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